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439" r:id="rId5"/>
    <p:sldId id="2500" r:id="rId6"/>
    <p:sldId id="2487" r:id="rId7"/>
    <p:sldId id="2503" r:id="rId8"/>
    <p:sldId id="2525" r:id="rId9"/>
    <p:sldId id="2504" r:id="rId10"/>
    <p:sldId id="2511" r:id="rId11"/>
    <p:sldId id="2513" r:id="rId12"/>
    <p:sldId id="2514" r:id="rId13"/>
    <p:sldId id="2520" r:id="rId14"/>
    <p:sldId id="2523" r:id="rId15"/>
    <p:sldId id="2519" r:id="rId16"/>
    <p:sldId id="2528" r:id="rId17"/>
    <p:sldId id="2529" r:id="rId18"/>
    <p:sldId id="2530" r:id="rId19"/>
    <p:sldId id="2531" r:id="rId20"/>
    <p:sldId id="357" r:id="rId21"/>
    <p:sldId id="2532" r:id="rId22"/>
    <p:sldId id="257" r:id="rId23"/>
    <p:sldId id="291" r:id="rId24"/>
    <p:sldId id="292" r:id="rId25"/>
    <p:sldId id="358" r:id="rId26"/>
    <p:sldId id="294" r:id="rId27"/>
    <p:sldId id="296" r:id="rId28"/>
    <p:sldId id="365" r:id="rId29"/>
    <p:sldId id="352" r:id="rId30"/>
    <p:sldId id="299" r:id="rId31"/>
    <p:sldId id="2517" r:id="rId32"/>
    <p:sldId id="354" r:id="rId33"/>
    <p:sldId id="2533" r:id="rId34"/>
    <p:sldId id="2534" r:id="rId35"/>
    <p:sldId id="2508" r:id="rId36"/>
    <p:sldId id="250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FBE2F"/>
    <a:srgbClr val="010005"/>
    <a:srgbClr val="343A40"/>
    <a:srgbClr val="434343"/>
    <a:srgbClr val="C5D96F"/>
    <a:srgbClr val="D0CECE"/>
    <a:srgbClr val="A6A6A6"/>
    <a:srgbClr val="4255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86" autoAdjust="0"/>
    <p:restoredTop sz="93883" autoAdjust="0"/>
  </p:normalViewPr>
  <p:slideViewPr>
    <p:cSldViewPr snapToGrid="0">
      <p:cViewPr varScale="1">
        <p:scale>
          <a:sx n="62" d="100"/>
          <a:sy n="62" d="100"/>
        </p:scale>
        <p:origin x="55" y="4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8084"/>
    </p:cViewPr>
  </p:sorterViewPr>
  <p:notesViewPr>
    <p:cSldViewPr snapToGrid="0">
      <p:cViewPr varScale="1">
        <p:scale>
          <a:sx n="72" d="100"/>
          <a:sy n="72" d="100"/>
        </p:scale>
        <p:origin x="301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1C2D30-BC0F-45FD-9B2D-CCE20C3A3699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0C24DFA-1298-4B81-B0F8-5CA40D66C447}">
      <dgm:prSet phldrT="[Text]"/>
      <dgm:spPr/>
      <dgm:t>
        <a:bodyPr/>
        <a:lstStyle/>
        <a:p>
          <a:r>
            <a:rPr lang="en-AU" b="1" dirty="0">
              <a:solidFill>
                <a:srgbClr val="343A40"/>
              </a:solidFill>
            </a:rPr>
            <a:t>Dr </a:t>
          </a:r>
          <a:r>
            <a:rPr lang="en-AU" b="1" dirty="0" err="1">
              <a:solidFill>
                <a:srgbClr val="343A40"/>
              </a:solidFill>
            </a:rPr>
            <a:t>Cally</a:t>
          </a:r>
          <a:r>
            <a:rPr lang="en-AU" b="1" dirty="0">
              <a:solidFill>
                <a:srgbClr val="343A40"/>
              </a:solidFill>
            </a:rPr>
            <a:t> Guerin and </a:t>
          </a:r>
        </a:p>
        <a:p>
          <a:r>
            <a:rPr lang="en-AU" b="1" dirty="0">
              <a:solidFill>
                <a:srgbClr val="343A40"/>
              </a:solidFill>
            </a:rPr>
            <a:t>Dr </a:t>
          </a:r>
          <a:r>
            <a:rPr lang="en-AU" b="1" dirty="0" err="1">
              <a:solidFill>
                <a:srgbClr val="343A40"/>
              </a:solidFill>
            </a:rPr>
            <a:t>Jisun</a:t>
          </a:r>
          <a:r>
            <a:rPr lang="en-AU" b="1" dirty="0">
              <a:solidFill>
                <a:srgbClr val="343A40"/>
              </a:solidFill>
            </a:rPr>
            <a:t> Jung</a:t>
          </a:r>
        </a:p>
      </dgm:t>
    </dgm:pt>
    <dgm:pt modelId="{EDFDAA49-92F4-410D-8977-1AA0AC70A4C3}" type="parTrans" cxnId="{E27AC276-9C32-42F7-9F7E-BB9800D73BAA}">
      <dgm:prSet/>
      <dgm:spPr/>
      <dgm:t>
        <a:bodyPr/>
        <a:lstStyle/>
        <a:p>
          <a:endParaRPr lang="en-AU"/>
        </a:p>
      </dgm:t>
    </dgm:pt>
    <dgm:pt modelId="{123F36DB-CA1A-4B9E-9636-B09AA67279AE}" type="sibTrans" cxnId="{E27AC276-9C32-42F7-9F7E-BB9800D73BAA}">
      <dgm:prSet/>
      <dgm:spPr/>
      <dgm:t>
        <a:bodyPr/>
        <a:lstStyle/>
        <a:p>
          <a:endParaRPr lang="en-AU"/>
        </a:p>
      </dgm:t>
    </dgm:pt>
    <dgm:pt modelId="{034CA188-4211-4512-8550-3F620CEED61B}">
      <dgm:prSet/>
      <dgm:spPr/>
      <dgm:t>
        <a:bodyPr/>
        <a:lstStyle/>
        <a:p>
          <a:r>
            <a:rPr lang="en-AU" b="1" dirty="0">
              <a:solidFill>
                <a:srgbClr val="343A40"/>
              </a:solidFill>
            </a:rPr>
            <a:t>Professor Denise Chalmer</a:t>
          </a:r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s </a:t>
          </a:r>
        </a:p>
      </dgm:t>
    </dgm:pt>
    <dgm:pt modelId="{5ACB3568-71D8-4AE5-836A-3688115E9316}" type="parTrans" cxnId="{D05E7429-E0B7-46F5-BCD1-EC4854BBD5AC}">
      <dgm:prSet/>
      <dgm:spPr/>
      <dgm:t>
        <a:bodyPr/>
        <a:lstStyle/>
        <a:p>
          <a:endParaRPr lang="en-AU"/>
        </a:p>
      </dgm:t>
    </dgm:pt>
    <dgm:pt modelId="{F60E29F8-0674-43F7-BFFB-6F4EFC88EBFC}" type="sibTrans" cxnId="{D05E7429-E0B7-46F5-BCD1-EC4854BBD5AC}">
      <dgm:prSet/>
      <dgm:spPr/>
      <dgm:t>
        <a:bodyPr/>
        <a:lstStyle/>
        <a:p>
          <a:endParaRPr lang="en-AU"/>
        </a:p>
      </dgm:t>
    </dgm:pt>
    <dgm:pt modelId="{C4A4D486-174E-4575-AF6F-1D13EF606B87}">
      <dgm:prSet/>
      <dgm:spPr/>
      <dgm:t>
        <a:bodyPr/>
        <a:lstStyle/>
        <a:p>
          <a:r>
            <a:rPr lang="en-AU" b="1" dirty="0">
              <a:solidFill>
                <a:srgbClr val="343A40"/>
              </a:solidFill>
            </a:rPr>
            <a:t>Dr Daniel Andrews</a:t>
          </a:r>
        </a:p>
      </dgm:t>
    </dgm:pt>
    <dgm:pt modelId="{975400F2-3685-4664-AE99-303E1479413B}" type="parTrans" cxnId="{625341B0-1D52-4FF3-BE95-747738DDE1C8}">
      <dgm:prSet/>
      <dgm:spPr/>
      <dgm:t>
        <a:bodyPr/>
        <a:lstStyle/>
        <a:p>
          <a:endParaRPr lang="en-AU"/>
        </a:p>
      </dgm:t>
    </dgm:pt>
    <dgm:pt modelId="{A35104D9-ECFA-48E4-9AFD-B16B6BDFA9BF}" type="sibTrans" cxnId="{625341B0-1D52-4FF3-BE95-747738DDE1C8}">
      <dgm:prSet/>
      <dgm:spPr/>
      <dgm:t>
        <a:bodyPr/>
        <a:lstStyle/>
        <a:p>
          <a:endParaRPr lang="en-AU"/>
        </a:p>
      </dgm:t>
    </dgm:pt>
    <dgm:pt modelId="{517C50B7-BC01-4057-9371-A35B6F14A0E7}">
      <dgm:prSet/>
      <dgm:spPr/>
      <dgm:t>
        <a:bodyPr/>
        <a:lstStyle/>
        <a:p>
          <a:r>
            <a:rPr lang="en-AU" b="1" dirty="0">
              <a:solidFill>
                <a:srgbClr val="343A40"/>
              </a:solidFill>
            </a:rPr>
            <a:t>Dr Peter </a:t>
          </a:r>
          <a:r>
            <a:rPr lang="en-AU" b="1" dirty="0" err="1">
              <a:solidFill>
                <a:srgbClr val="343A40"/>
              </a:solidFill>
            </a:rPr>
            <a:t>Kandlbinder</a:t>
          </a:r>
          <a:endParaRPr lang="en-AU" b="1" dirty="0">
            <a:solidFill>
              <a:srgbClr val="343A40"/>
            </a:solidFill>
          </a:endParaRPr>
        </a:p>
      </dgm:t>
    </dgm:pt>
    <dgm:pt modelId="{00567B1A-5A63-461F-99EE-41747553C65F}" type="parTrans" cxnId="{91A6A598-0506-407D-81C7-3B9DF5F2B51C}">
      <dgm:prSet/>
      <dgm:spPr/>
      <dgm:t>
        <a:bodyPr/>
        <a:lstStyle/>
        <a:p>
          <a:endParaRPr lang="en-AU"/>
        </a:p>
      </dgm:t>
    </dgm:pt>
    <dgm:pt modelId="{472B6F0B-393F-4B87-9882-5222A3180942}" type="sibTrans" cxnId="{91A6A598-0506-407D-81C7-3B9DF5F2B51C}">
      <dgm:prSet/>
      <dgm:spPr/>
      <dgm:t>
        <a:bodyPr/>
        <a:lstStyle/>
        <a:p>
          <a:endParaRPr lang="en-AU"/>
        </a:p>
      </dgm:t>
    </dgm:pt>
    <dgm:pt modelId="{6DFB1DAB-503D-49CD-B7B2-8545E6A19BCD}">
      <dgm:prSet/>
      <dgm:spPr/>
      <dgm:t>
        <a:bodyPr/>
        <a:lstStyle/>
        <a:p>
          <a:r>
            <a:rPr lang="en-AU" b="1" dirty="0">
              <a:solidFill>
                <a:srgbClr val="343A40"/>
              </a:solidFill>
            </a:rPr>
            <a:t>A/Professor Eva Heinrich</a:t>
          </a:r>
        </a:p>
      </dgm:t>
    </dgm:pt>
    <dgm:pt modelId="{CD3F8491-026F-4E6B-9A10-82F304F04760}" type="parTrans" cxnId="{B8CAE7AE-606E-411E-95EF-3E87539A0A97}">
      <dgm:prSet/>
      <dgm:spPr/>
      <dgm:t>
        <a:bodyPr/>
        <a:lstStyle/>
        <a:p>
          <a:endParaRPr lang="en-AU"/>
        </a:p>
      </dgm:t>
    </dgm:pt>
    <dgm:pt modelId="{3172E449-E0CF-4734-AD1E-115045F59C9C}" type="sibTrans" cxnId="{B8CAE7AE-606E-411E-95EF-3E87539A0A97}">
      <dgm:prSet/>
      <dgm:spPr/>
      <dgm:t>
        <a:bodyPr/>
        <a:lstStyle/>
        <a:p>
          <a:endParaRPr lang="en-AU"/>
        </a:p>
      </dgm:t>
    </dgm:pt>
    <dgm:pt modelId="{FB983252-8AB8-4725-8405-614304E5004B}">
      <dgm:prSet/>
      <dgm:spPr/>
      <dgm:t>
        <a:bodyPr/>
        <a:lstStyle/>
        <a:p>
          <a:r>
            <a:rPr lang="en-AU" b="1" dirty="0">
              <a:solidFill>
                <a:srgbClr val="343A40"/>
              </a:solidFill>
            </a:rPr>
            <a:t>Dr Lee Partridge</a:t>
          </a:r>
        </a:p>
      </dgm:t>
    </dgm:pt>
    <dgm:pt modelId="{CB5C21FA-3252-4103-8396-7B3E000EEC2E}" type="parTrans" cxnId="{AA5A3693-9893-4CE5-9404-EFD580A852D1}">
      <dgm:prSet/>
      <dgm:spPr/>
      <dgm:t>
        <a:bodyPr/>
        <a:lstStyle/>
        <a:p>
          <a:endParaRPr lang="en-AU"/>
        </a:p>
      </dgm:t>
    </dgm:pt>
    <dgm:pt modelId="{53F71108-788C-4671-ADFC-EAD006FAFD08}" type="sibTrans" cxnId="{AA5A3693-9893-4CE5-9404-EFD580A852D1}">
      <dgm:prSet/>
      <dgm:spPr/>
      <dgm:t>
        <a:bodyPr/>
        <a:lstStyle/>
        <a:p>
          <a:endParaRPr lang="en-AU"/>
        </a:p>
      </dgm:t>
    </dgm:pt>
    <dgm:pt modelId="{5A4B93BF-4C60-4F03-B84E-BBA78F7D3E48}">
      <dgm:prSet/>
      <dgm:spPr/>
      <dgm:t>
        <a:bodyPr/>
        <a:lstStyle/>
        <a:p>
          <a:r>
            <a:rPr lang="en-AU" b="1" dirty="0">
              <a:solidFill>
                <a:srgbClr val="343A40"/>
              </a:solidFill>
            </a:rPr>
            <a:t>Dr </a:t>
          </a:r>
          <a:r>
            <a:rPr lang="en-AU" b="1" dirty="0" err="1">
              <a:solidFill>
                <a:srgbClr val="343A40"/>
              </a:solidFill>
            </a:rPr>
            <a:t>Dongmei</a:t>
          </a:r>
          <a:r>
            <a:rPr lang="en-AU" b="1" dirty="0">
              <a:solidFill>
                <a:srgbClr val="343A40"/>
              </a:solidFill>
            </a:rPr>
            <a:t> Li</a:t>
          </a:r>
        </a:p>
      </dgm:t>
    </dgm:pt>
    <dgm:pt modelId="{5E9589B6-EAF3-4ED1-9314-8A0DAB869FD8}" type="parTrans" cxnId="{97140510-3D26-4A48-A72A-3A6623A62C48}">
      <dgm:prSet/>
      <dgm:spPr/>
      <dgm:t>
        <a:bodyPr/>
        <a:lstStyle/>
        <a:p>
          <a:endParaRPr lang="en-AU"/>
        </a:p>
      </dgm:t>
    </dgm:pt>
    <dgm:pt modelId="{D553DE00-53E2-4CEC-990D-9B1A452AED4D}" type="sibTrans" cxnId="{97140510-3D26-4A48-A72A-3A6623A62C48}">
      <dgm:prSet/>
      <dgm:spPr/>
      <dgm:t>
        <a:bodyPr/>
        <a:lstStyle/>
        <a:p>
          <a:endParaRPr lang="en-AU"/>
        </a:p>
      </dgm:t>
    </dgm:pt>
    <dgm:pt modelId="{766D5607-8F29-4E58-BC6D-56B360D47C7D}">
      <dgm:prSet phldrT="[Text]"/>
      <dgm:spPr/>
      <dgm:t>
        <a:bodyPr/>
        <a:lstStyle/>
        <a:p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 Co-Executive Editor Higher Education Research &amp; Development (HERD)</a:t>
          </a:r>
          <a:endParaRPr lang="en-AU" dirty="0"/>
        </a:p>
      </dgm:t>
    </dgm:pt>
    <dgm:pt modelId="{03A09DC0-9DA7-4E0A-8C8C-3F829D7F55BE}" type="parTrans" cxnId="{9165CA12-8D12-4C11-9B08-72B5A10EEC98}">
      <dgm:prSet/>
      <dgm:spPr/>
      <dgm:t>
        <a:bodyPr/>
        <a:lstStyle/>
        <a:p>
          <a:endParaRPr lang="en-AU"/>
        </a:p>
      </dgm:t>
    </dgm:pt>
    <dgm:pt modelId="{AB355EB8-7017-4198-8414-9CC113A73BF8}" type="sibTrans" cxnId="{9165CA12-8D12-4C11-9B08-72B5A10EEC98}">
      <dgm:prSet/>
      <dgm:spPr/>
      <dgm:t>
        <a:bodyPr/>
        <a:lstStyle/>
        <a:p>
          <a:endParaRPr lang="en-AU"/>
        </a:p>
      </dgm:t>
    </dgm:pt>
    <dgm:pt modelId="{2EDF4172-0486-4ED6-93EA-E6BF4676893A}">
      <dgm:prSet/>
      <dgm:spPr/>
      <dgm:t>
        <a:bodyPr/>
        <a:lstStyle/>
        <a:p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HERDSA Guides Series Editor</a:t>
          </a:r>
        </a:p>
      </dgm:t>
    </dgm:pt>
    <dgm:pt modelId="{A171B2D2-3F64-4522-A865-D47072CA1FB4}" type="parTrans" cxnId="{EB3E3401-B0CD-4A99-96AB-0224B40D0824}">
      <dgm:prSet/>
      <dgm:spPr/>
      <dgm:t>
        <a:bodyPr/>
        <a:lstStyle/>
        <a:p>
          <a:endParaRPr lang="en-AU"/>
        </a:p>
      </dgm:t>
    </dgm:pt>
    <dgm:pt modelId="{53815062-3D0E-4FB4-B65D-F96579BCC5DB}" type="sibTrans" cxnId="{EB3E3401-B0CD-4A99-96AB-0224B40D0824}">
      <dgm:prSet/>
      <dgm:spPr/>
      <dgm:t>
        <a:bodyPr/>
        <a:lstStyle/>
        <a:p>
          <a:endParaRPr lang="en-AU"/>
        </a:p>
      </dgm:t>
    </dgm:pt>
    <dgm:pt modelId="{FD4AF625-9EFB-40A3-9627-249AE55085A8}">
      <dgm:prSet/>
      <dgm:spPr/>
      <dgm:t>
        <a:bodyPr/>
        <a:lstStyle/>
        <a:p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HERDSA Connect Blog Editor</a:t>
          </a:r>
        </a:p>
      </dgm:t>
    </dgm:pt>
    <dgm:pt modelId="{B694F5CE-7CB4-4E95-8620-54A2CE4C1FDD}" type="parTrans" cxnId="{D1A2B0E9-9842-4BA1-86EC-85FFD6FBA32A}">
      <dgm:prSet/>
      <dgm:spPr/>
      <dgm:t>
        <a:bodyPr/>
        <a:lstStyle/>
        <a:p>
          <a:endParaRPr lang="en-AU"/>
        </a:p>
      </dgm:t>
    </dgm:pt>
    <dgm:pt modelId="{3B96EF56-0F40-4A89-B9BA-4ED7A536F24C}" type="sibTrans" cxnId="{D1A2B0E9-9842-4BA1-86EC-85FFD6FBA32A}">
      <dgm:prSet/>
      <dgm:spPr/>
      <dgm:t>
        <a:bodyPr/>
        <a:lstStyle/>
        <a:p>
          <a:endParaRPr lang="en-AU"/>
        </a:p>
      </dgm:t>
    </dgm:pt>
    <dgm:pt modelId="{A4090999-AAFC-4021-B113-52C830A584DC}">
      <dgm:prSet/>
      <dgm:spPr/>
      <dgm:t>
        <a:bodyPr/>
        <a:lstStyle/>
        <a:p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 HERDSA Weekly Notices</a:t>
          </a:r>
        </a:p>
      </dgm:t>
    </dgm:pt>
    <dgm:pt modelId="{FECA8018-25E8-48D5-A069-CB7B6249065E}" type="parTrans" cxnId="{FD5094F2-C8C7-419F-9E95-38A2D18A210C}">
      <dgm:prSet/>
      <dgm:spPr/>
      <dgm:t>
        <a:bodyPr/>
        <a:lstStyle/>
        <a:p>
          <a:endParaRPr lang="en-AU"/>
        </a:p>
      </dgm:t>
    </dgm:pt>
    <dgm:pt modelId="{9C9541E0-201B-4FFC-BB7C-637D5195629F}" type="sibTrans" cxnId="{FD5094F2-C8C7-419F-9E95-38A2D18A210C}">
      <dgm:prSet/>
      <dgm:spPr/>
      <dgm:t>
        <a:bodyPr/>
        <a:lstStyle/>
        <a:p>
          <a:endParaRPr lang="en-AU"/>
        </a:p>
      </dgm:t>
    </dgm:pt>
    <dgm:pt modelId="{4FD2B1B6-FC18-45F3-97CD-C6C541F1C33D}">
      <dgm:prSet/>
      <dgm:spPr/>
      <dgm:t>
        <a:bodyPr/>
        <a:lstStyle/>
        <a:p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Advancing Scholarship and Research in Higher Education Journal (ASRHE) </a:t>
          </a:r>
        </a:p>
      </dgm:t>
    </dgm:pt>
    <dgm:pt modelId="{64AD2DA9-A6FA-436E-BF67-388CD03EE688}" type="parTrans" cxnId="{EEBED176-930B-4747-A36B-B0D1141FA2A6}">
      <dgm:prSet/>
      <dgm:spPr/>
      <dgm:t>
        <a:bodyPr/>
        <a:lstStyle/>
        <a:p>
          <a:endParaRPr lang="en-AU"/>
        </a:p>
      </dgm:t>
    </dgm:pt>
    <dgm:pt modelId="{2788BF31-F515-496C-B802-C0A8968DE0C5}" type="sibTrans" cxnId="{EEBED176-930B-4747-A36B-B0D1141FA2A6}">
      <dgm:prSet/>
      <dgm:spPr/>
      <dgm:t>
        <a:bodyPr/>
        <a:lstStyle/>
        <a:p>
          <a:endParaRPr lang="en-AU"/>
        </a:p>
      </dgm:t>
    </dgm:pt>
    <dgm:pt modelId="{84FF9F25-E461-46B9-B997-8FC08E05D885}">
      <dgm:prSet/>
      <dgm:spPr/>
      <dgm:t>
        <a:bodyPr/>
        <a:lstStyle/>
        <a:p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HERDSA Fellowships</a:t>
          </a:r>
        </a:p>
      </dgm:t>
    </dgm:pt>
    <dgm:pt modelId="{8BFF110A-203A-45B6-B98A-0808433F0705}" type="parTrans" cxnId="{3DB4BE9C-CF95-40ED-81EA-693790263ABC}">
      <dgm:prSet/>
      <dgm:spPr/>
      <dgm:t>
        <a:bodyPr/>
        <a:lstStyle/>
        <a:p>
          <a:endParaRPr lang="en-AU"/>
        </a:p>
      </dgm:t>
    </dgm:pt>
    <dgm:pt modelId="{EAFC7B13-AE9B-4AC2-848D-D6115BE92D3D}" type="sibTrans" cxnId="{3DB4BE9C-CF95-40ED-81EA-693790263ABC}">
      <dgm:prSet/>
      <dgm:spPr/>
      <dgm:t>
        <a:bodyPr/>
        <a:lstStyle/>
        <a:p>
          <a:endParaRPr lang="en-AU"/>
        </a:p>
      </dgm:t>
    </dgm:pt>
    <dgm:pt modelId="{689DB5B9-7798-4D70-A368-40A165060B5F}">
      <dgm:prSet/>
      <dgm:spPr/>
      <dgm:t>
        <a:bodyPr/>
        <a:lstStyle/>
        <a:p>
          <a:r>
            <a:rPr lang="en-AU" dirty="0">
              <a:solidFill>
                <a:schemeClr val="tx1">
                  <a:lumMod val="10000"/>
                  <a:lumOff val="90000"/>
                </a:schemeClr>
              </a:solidFill>
            </a:rPr>
            <a:t>Talking about Teaching and Learning (TATAL)</a:t>
          </a:r>
        </a:p>
      </dgm:t>
    </dgm:pt>
    <dgm:pt modelId="{24BAC54F-7E97-448F-978A-1ED7199B46A5}" type="parTrans" cxnId="{DBACE909-5F42-45FB-BC6C-DFAF41BA8E67}">
      <dgm:prSet/>
      <dgm:spPr/>
      <dgm:t>
        <a:bodyPr/>
        <a:lstStyle/>
        <a:p>
          <a:endParaRPr lang="en-AU"/>
        </a:p>
      </dgm:t>
    </dgm:pt>
    <dgm:pt modelId="{D51A9D34-FC80-4A53-8D56-F080AE4720C4}" type="sibTrans" cxnId="{DBACE909-5F42-45FB-BC6C-DFAF41BA8E67}">
      <dgm:prSet/>
      <dgm:spPr/>
      <dgm:t>
        <a:bodyPr/>
        <a:lstStyle/>
        <a:p>
          <a:endParaRPr lang="en-AU"/>
        </a:p>
      </dgm:t>
    </dgm:pt>
    <dgm:pt modelId="{5D3745C4-9728-4C8F-8A01-5CF2F2DA9397}">
      <dgm:prSet/>
      <dgm:spPr/>
      <dgm:t>
        <a:bodyPr/>
        <a:lstStyle/>
        <a:p>
          <a:r>
            <a:rPr lang="en-AU" b="1" i="0" dirty="0">
              <a:solidFill>
                <a:schemeClr val="tx1"/>
              </a:solidFill>
            </a:rPr>
            <a:t>Dr Shannon Johnston</a:t>
          </a:r>
          <a:endParaRPr lang="en-AU" b="1" dirty="0">
            <a:solidFill>
              <a:schemeClr val="tx1"/>
            </a:solidFill>
          </a:endParaRPr>
        </a:p>
      </dgm:t>
    </dgm:pt>
    <dgm:pt modelId="{43E7DFE4-C9FF-43FD-9ED9-A0E718C94C20}" type="parTrans" cxnId="{357A66C2-4525-411C-B6B0-B4A8DC82CF76}">
      <dgm:prSet/>
      <dgm:spPr/>
      <dgm:t>
        <a:bodyPr/>
        <a:lstStyle/>
        <a:p>
          <a:endParaRPr lang="en-AU"/>
        </a:p>
      </dgm:t>
    </dgm:pt>
    <dgm:pt modelId="{011E78E5-D9B7-4BB9-B7BF-4A7A3874457B}" type="sibTrans" cxnId="{357A66C2-4525-411C-B6B0-B4A8DC82CF76}">
      <dgm:prSet/>
      <dgm:spPr/>
      <dgm:t>
        <a:bodyPr/>
        <a:lstStyle/>
        <a:p>
          <a:endParaRPr lang="en-AU"/>
        </a:p>
      </dgm:t>
    </dgm:pt>
    <dgm:pt modelId="{C19CFBED-FCF3-4152-A158-5FF4C93998EE}">
      <dgm:prSet/>
      <dgm:spPr/>
      <dgm:t>
        <a:bodyPr/>
        <a:lstStyle/>
        <a:p>
          <a:r>
            <a:rPr lang="en-AU" b="0" i="0" dirty="0">
              <a:solidFill>
                <a:schemeClr val="bg1"/>
              </a:solidFill>
            </a:rPr>
            <a:t>2025 Conference Convenor</a:t>
          </a:r>
          <a:endParaRPr lang="en-AU" dirty="0">
            <a:solidFill>
              <a:schemeClr val="bg1"/>
            </a:solidFill>
          </a:endParaRPr>
        </a:p>
      </dgm:t>
    </dgm:pt>
    <dgm:pt modelId="{B80BBA0C-C352-4D8B-8ECD-00715BD3BFC3}" type="parTrans" cxnId="{1FC76ADD-F47B-4A31-B9A9-D37D33EB6DE7}">
      <dgm:prSet/>
      <dgm:spPr/>
      <dgm:t>
        <a:bodyPr/>
        <a:lstStyle/>
        <a:p>
          <a:endParaRPr lang="en-AU"/>
        </a:p>
      </dgm:t>
    </dgm:pt>
    <dgm:pt modelId="{46B479A5-50F6-4B11-AEE7-43FB67CD54D9}" type="sibTrans" cxnId="{1FC76ADD-F47B-4A31-B9A9-D37D33EB6DE7}">
      <dgm:prSet/>
      <dgm:spPr/>
      <dgm:t>
        <a:bodyPr/>
        <a:lstStyle/>
        <a:p>
          <a:endParaRPr lang="en-AU"/>
        </a:p>
      </dgm:t>
    </dgm:pt>
    <dgm:pt modelId="{EC73999E-4FE5-43C3-8A24-C1D02D32F438}">
      <dgm:prSet/>
      <dgm:spPr/>
      <dgm:t>
        <a:bodyPr/>
        <a:lstStyle/>
        <a:p>
          <a:r>
            <a:rPr lang="en-AU" b="1" dirty="0">
              <a:solidFill>
                <a:schemeClr val="tx1"/>
              </a:solidFill>
            </a:rPr>
            <a:t>Jennifer </a:t>
          </a:r>
          <a:r>
            <a:rPr lang="en-AU" b="1" dirty="0" err="1">
              <a:solidFill>
                <a:schemeClr val="tx1"/>
              </a:solidFill>
            </a:rPr>
            <a:t>Ungaro</a:t>
          </a:r>
          <a:endParaRPr lang="en-AU" b="1" dirty="0">
            <a:solidFill>
              <a:schemeClr val="tx1"/>
            </a:solidFill>
          </a:endParaRPr>
        </a:p>
      </dgm:t>
    </dgm:pt>
    <dgm:pt modelId="{9EEA69F2-CDD1-4602-B6BD-0D2971E337C4}" type="parTrans" cxnId="{12F97FEF-1FCB-49D0-83C8-ED62F9C7C606}">
      <dgm:prSet/>
      <dgm:spPr/>
      <dgm:t>
        <a:bodyPr/>
        <a:lstStyle/>
        <a:p>
          <a:endParaRPr lang="en-AU"/>
        </a:p>
      </dgm:t>
    </dgm:pt>
    <dgm:pt modelId="{712C3FD1-6220-49D2-ACB0-9DC1F47D442E}" type="sibTrans" cxnId="{12F97FEF-1FCB-49D0-83C8-ED62F9C7C606}">
      <dgm:prSet/>
      <dgm:spPr/>
      <dgm:t>
        <a:bodyPr/>
        <a:lstStyle/>
        <a:p>
          <a:endParaRPr lang="en-AU"/>
        </a:p>
      </dgm:t>
    </dgm:pt>
    <dgm:pt modelId="{BA63DE1F-EAD2-467A-80D4-ADA0A0BD2D90}">
      <dgm:prSet/>
      <dgm:spPr/>
      <dgm:t>
        <a:bodyPr/>
        <a:lstStyle/>
        <a:p>
          <a:r>
            <a:rPr lang="en-AU" dirty="0">
              <a:solidFill>
                <a:schemeClr val="bg1"/>
              </a:solidFill>
            </a:rPr>
            <a:t>HERDSA Administration Manager</a:t>
          </a:r>
        </a:p>
      </dgm:t>
    </dgm:pt>
    <dgm:pt modelId="{F76E49D8-D67A-49C7-B219-C115D5276A62}" type="parTrans" cxnId="{DD87F789-0E87-412B-A466-6651D3959A08}">
      <dgm:prSet/>
      <dgm:spPr/>
      <dgm:t>
        <a:bodyPr/>
        <a:lstStyle/>
        <a:p>
          <a:endParaRPr lang="en-AU"/>
        </a:p>
      </dgm:t>
    </dgm:pt>
    <dgm:pt modelId="{9E58278F-0531-494D-9CEA-4718ECC95442}" type="sibTrans" cxnId="{DD87F789-0E87-412B-A466-6651D3959A08}">
      <dgm:prSet/>
      <dgm:spPr/>
      <dgm:t>
        <a:bodyPr/>
        <a:lstStyle/>
        <a:p>
          <a:endParaRPr lang="en-AU"/>
        </a:p>
      </dgm:t>
    </dgm:pt>
    <dgm:pt modelId="{1834139F-E19A-42DB-B500-90F3C64ACCB3}" type="pres">
      <dgm:prSet presAssocID="{FD1C2D30-BC0F-45FD-9B2D-CCE20C3A3699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53981999-9C48-4FDF-A77E-90EFAF810691}" type="pres">
      <dgm:prSet presAssocID="{10C24DFA-1298-4B81-B0F8-5CA40D66C447}" presName="composite" presStyleCnt="0"/>
      <dgm:spPr/>
    </dgm:pt>
    <dgm:pt modelId="{652EFC7F-9087-476F-AF3C-0F22BD25E735}" type="pres">
      <dgm:prSet presAssocID="{10C24DFA-1298-4B81-B0F8-5CA40D66C447}" presName="FirstChild" presStyleLbl="revTx" presStyleIdx="0" presStyleCnt="9" custScaleX="79951" custLinFactNeighborX="180">
        <dgm:presLayoutVars>
          <dgm:chMax val="0"/>
          <dgm:chPref val="0"/>
          <dgm:bulletEnabled val="1"/>
        </dgm:presLayoutVars>
      </dgm:prSet>
      <dgm:spPr/>
    </dgm:pt>
    <dgm:pt modelId="{160FED28-F62C-4974-B1A9-4B8C98B2BD91}" type="pres">
      <dgm:prSet presAssocID="{10C24DFA-1298-4B81-B0F8-5CA40D66C447}" presName="Parent" presStyleLbl="alignNode1" presStyleIdx="0" presStyleCnt="9" custScaleX="144273">
        <dgm:presLayoutVars>
          <dgm:chMax val="3"/>
          <dgm:chPref val="3"/>
          <dgm:bulletEnabled val="1"/>
        </dgm:presLayoutVars>
      </dgm:prSet>
      <dgm:spPr/>
    </dgm:pt>
    <dgm:pt modelId="{4915CB85-D2EF-4EEE-B053-B12E15269CE7}" type="pres">
      <dgm:prSet presAssocID="{10C24DFA-1298-4B81-B0F8-5CA40D66C447}" presName="Accent" presStyleLbl="parChTrans1D1" presStyleIdx="0" presStyleCnt="9"/>
      <dgm:spPr/>
    </dgm:pt>
    <dgm:pt modelId="{DE2457C3-05FA-41A3-A542-3A54502840F2}" type="pres">
      <dgm:prSet presAssocID="{123F36DB-CA1A-4B9E-9636-B09AA67279AE}" presName="sibTrans" presStyleCnt="0"/>
      <dgm:spPr/>
    </dgm:pt>
    <dgm:pt modelId="{18BAEAC6-4F32-4EC9-A63F-B24416D4BC62}" type="pres">
      <dgm:prSet presAssocID="{034CA188-4211-4512-8550-3F620CEED61B}" presName="composite" presStyleCnt="0"/>
      <dgm:spPr/>
    </dgm:pt>
    <dgm:pt modelId="{2CB28927-74C6-43CA-B53D-196ED3522494}" type="pres">
      <dgm:prSet presAssocID="{034CA188-4211-4512-8550-3F620CEED61B}" presName="FirstChild" presStyleLbl="revTx" presStyleIdx="1" presStyleCnt="9" custScaleX="77423" custLinFactNeighborX="180">
        <dgm:presLayoutVars>
          <dgm:chMax val="0"/>
          <dgm:chPref val="0"/>
          <dgm:bulletEnabled val="1"/>
        </dgm:presLayoutVars>
      </dgm:prSet>
      <dgm:spPr/>
    </dgm:pt>
    <dgm:pt modelId="{7C54053E-188E-40FF-9CD9-12837FFDE848}" type="pres">
      <dgm:prSet presAssocID="{034CA188-4211-4512-8550-3F620CEED61B}" presName="Parent" presStyleLbl="alignNode1" presStyleIdx="1" presStyleCnt="9" custScaleX="144273">
        <dgm:presLayoutVars>
          <dgm:chMax val="3"/>
          <dgm:chPref val="3"/>
          <dgm:bulletEnabled val="1"/>
        </dgm:presLayoutVars>
      </dgm:prSet>
      <dgm:spPr/>
    </dgm:pt>
    <dgm:pt modelId="{E54E518F-C278-45F0-89D6-C000E2144EDC}" type="pres">
      <dgm:prSet presAssocID="{034CA188-4211-4512-8550-3F620CEED61B}" presName="Accent" presStyleLbl="parChTrans1D1" presStyleIdx="1" presStyleCnt="9"/>
      <dgm:spPr/>
    </dgm:pt>
    <dgm:pt modelId="{C256AD77-92A1-4C02-8230-C006E9E956CE}" type="pres">
      <dgm:prSet presAssocID="{F60E29F8-0674-43F7-BFFB-6F4EFC88EBFC}" presName="sibTrans" presStyleCnt="0"/>
      <dgm:spPr/>
    </dgm:pt>
    <dgm:pt modelId="{AE44940C-4D3A-4958-BC9F-E4B4536D3508}" type="pres">
      <dgm:prSet presAssocID="{C4A4D486-174E-4575-AF6F-1D13EF606B87}" presName="composite" presStyleCnt="0"/>
      <dgm:spPr/>
    </dgm:pt>
    <dgm:pt modelId="{0B6F2D59-E27A-40DE-9982-9E94AE7F1E96}" type="pres">
      <dgm:prSet presAssocID="{C4A4D486-174E-4575-AF6F-1D13EF606B87}" presName="FirstChild" presStyleLbl="revTx" presStyleIdx="2" presStyleCnt="9" custScaleX="77783" custLinFactNeighborX="180">
        <dgm:presLayoutVars>
          <dgm:chMax val="0"/>
          <dgm:chPref val="0"/>
          <dgm:bulletEnabled val="1"/>
        </dgm:presLayoutVars>
      </dgm:prSet>
      <dgm:spPr/>
    </dgm:pt>
    <dgm:pt modelId="{D4B7970B-2939-40DE-BDF9-CB97784ECD5F}" type="pres">
      <dgm:prSet presAssocID="{C4A4D486-174E-4575-AF6F-1D13EF606B87}" presName="Parent" presStyleLbl="alignNode1" presStyleIdx="2" presStyleCnt="9" custScaleX="144273">
        <dgm:presLayoutVars>
          <dgm:chMax val="3"/>
          <dgm:chPref val="3"/>
          <dgm:bulletEnabled val="1"/>
        </dgm:presLayoutVars>
      </dgm:prSet>
      <dgm:spPr/>
    </dgm:pt>
    <dgm:pt modelId="{4E1FFAAA-BD82-446F-A2E6-45F3D91CDD2F}" type="pres">
      <dgm:prSet presAssocID="{C4A4D486-174E-4575-AF6F-1D13EF606B87}" presName="Accent" presStyleLbl="parChTrans1D1" presStyleIdx="2" presStyleCnt="9"/>
      <dgm:spPr/>
    </dgm:pt>
    <dgm:pt modelId="{7286B081-6CFA-4754-BB5F-47B90679FB41}" type="pres">
      <dgm:prSet presAssocID="{A35104D9-ECFA-48E4-9AFD-B16B6BDFA9BF}" presName="sibTrans" presStyleCnt="0"/>
      <dgm:spPr/>
    </dgm:pt>
    <dgm:pt modelId="{EAF741F1-548D-4583-9405-C76B22B9FAAF}" type="pres">
      <dgm:prSet presAssocID="{517C50B7-BC01-4057-9371-A35B6F14A0E7}" presName="composite" presStyleCnt="0"/>
      <dgm:spPr/>
    </dgm:pt>
    <dgm:pt modelId="{25C50AD3-E3F6-47C8-80BB-A9286CDCF3D6}" type="pres">
      <dgm:prSet presAssocID="{517C50B7-BC01-4057-9371-A35B6F14A0E7}" presName="FirstChild" presStyleLbl="revTx" presStyleIdx="3" presStyleCnt="9" custScaleX="77783" custLinFactNeighborX="180">
        <dgm:presLayoutVars>
          <dgm:chMax val="0"/>
          <dgm:chPref val="0"/>
          <dgm:bulletEnabled val="1"/>
        </dgm:presLayoutVars>
      </dgm:prSet>
      <dgm:spPr/>
    </dgm:pt>
    <dgm:pt modelId="{29141642-4BE3-4930-A440-51C027428AA3}" type="pres">
      <dgm:prSet presAssocID="{517C50B7-BC01-4057-9371-A35B6F14A0E7}" presName="Parent" presStyleLbl="alignNode1" presStyleIdx="3" presStyleCnt="9" custScaleX="144273">
        <dgm:presLayoutVars>
          <dgm:chMax val="3"/>
          <dgm:chPref val="3"/>
          <dgm:bulletEnabled val="1"/>
        </dgm:presLayoutVars>
      </dgm:prSet>
      <dgm:spPr/>
    </dgm:pt>
    <dgm:pt modelId="{2EE2AF7B-53D4-4BEF-A485-03B8561F3C5C}" type="pres">
      <dgm:prSet presAssocID="{517C50B7-BC01-4057-9371-A35B6F14A0E7}" presName="Accent" presStyleLbl="parChTrans1D1" presStyleIdx="3" presStyleCnt="9"/>
      <dgm:spPr/>
    </dgm:pt>
    <dgm:pt modelId="{6517D051-CFA9-4E52-9CBA-2C92D2C4029C}" type="pres">
      <dgm:prSet presAssocID="{472B6F0B-393F-4B87-9882-5222A3180942}" presName="sibTrans" presStyleCnt="0"/>
      <dgm:spPr/>
    </dgm:pt>
    <dgm:pt modelId="{7F446263-EAF5-4ACA-9D09-739227E1A92D}" type="pres">
      <dgm:prSet presAssocID="{6DFB1DAB-503D-49CD-B7B2-8545E6A19BCD}" presName="composite" presStyleCnt="0"/>
      <dgm:spPr/>
    </dgm:pt>
    <dgm:pt modelId="{26195BB3-ECA8-4281-8997-E179D259F1BB}" type="pres">
      <dgm:prSet presAssocID="{6DFB1DAB-503D-49CD-B7B2-8545E6A19BCD}" presName="FirstChild" presStyleLbl="revTx" presStyleIdx="4" presStyleCnt="9" custScaleX="77423" custLinFactNeighborX="180">
        <dgm:presLayoutVars>
          <dgm:chMax val="0"/>
          <dgm:chPref val="0"/>
          <dgm:bulletEnabled val="1"/>
        </dgm:presLayoutVars>
      </dgm:prSet>
      <dgm:spPr/>
    </dgm:pt>
    <dgm:pt modelId="{F1B3BDF7-78F0-4175-A5CA-661DB7747D22}" type="pres">
      <dgm:prSet presAssocID="{6DFB1DAB-503D-49CD-B7B2-8545E6A19BCD}" presName="Parent" presStyleLbl="alignNode1" presStyleIdx="4" presStyleCnt="9" custScaleX="144273">
        <dgm:presLayoutVars>
          <dgm:chMax val="3"/>
          <dgm:chPref val="3"/>
          <dgm:bulletEnabled val="1"/>
        </dgm:presLayoutVars>
      </dgm:prSet>
      <dgm:spPr/>
    </dgm:pt>
    <dgm:pt modelId="{04053350-2848-4919-BC20-8923A2A9CF07}" type="pres">
      <dgm:prSet presAssocID="{6DFB1DAB-503D-49CD-B7B2-8545E6A19BCD}" presName="Accent" presStyleLbl="parChTrans1D1" presStyleIdx="4" presStyleCnt="9"/>
      <dgm:spPr/>
    </dgm:pt>
    <dgm:pt modelId="{1F12EBC3-30D1-498B-B185-B47B63B31188}" type="pres">
      <dgm:prSet presAssocID="{3172E449-E0CF-4734-AD1E-115045F59C9C}" presName="sibTrans" presStyleCnt="0"/>
      <dgm:spPr/>
    </dgm:pt>
    <dgm:pt modelId="{7EB4E9DF-EC15-4173-9FBC-C89DB0E5102D}" type="pres">
      <dgm:prSet presAssocID="{FB983252-8AB8-4725-8405-614304E5004B}" presName="composite" presStyleCnt="0"/>
      <dgm:spPr/>
    </dgm:pt>
    <dgm:pt modelId="{64E83D8F-5ED7-451B-B744-975E4934E42E}" type="pres">
      <dgm:prSet presAssocID="{FB983252-8AB8-4725-8405-614304E5004B}" presName="FirstChild" presStyleLbl="revTx" presStyleIdx="5" presStyleCnt="9" custScaleX="76340" custLinFactNeighborX="180">
        <dgm:presLayoutVars>
          <dgm:chMax val="0"/>
          <dgm:chPref val="0"/>
          <dgm:bulletEnabled val="1"/>
        </dgm:presLayoutVars>
      </dgm:prSet>
      <dgm:spPr/>
    </dgm:pt>
    <dgm:pt modelId="{6D42142C-67B7-438C-96FC-B62F52967848}" type="pres">
      <dgm:prSet presAssocID="{FB983252-8AB8-4725-8405-614304E5004B}" presName="Parent" presStyleLbl="alignNode1" presStyleIdx="5" presStyleCnt="9" custScaleX="144273">
        <dgm:presLayoutVars>
          <dgm:chMax val="3"/>
          <dgm:chPref val="3"/>
          <dgm:bulletEnabled val="1"/>
        </dgm:presLayoutVars>
      </dgm:prSet>
      <dgm:spPr/>
    </dgm:pt>
    <dgm:pt modelId="{83B5EA6E-0AF4-4040-ACE2-4C19063E4B92}" type="pres">
      <dgm:prSet presAssocID="{FB983252-8AB8-4725-8405-614304E5004B}" presName="Accent" presStyleLbl="parChTrans1D1" presStyleIdx="5" presStyleCnt="9"/>
      <dgm:spPr/>
    </dgm:pt>
    <dgm:pt modelId="{0849FCFD-7063-4F88-8EFE-AF2BA02291FC}" type="pres">
      <dgm:prSet presAssocID="{53F71108-788C-4671-ADFC-EAD006FAFD08}" presName="sibTrans" presStyleCnt="0"/>
      <dgm:spPr/>
    </dgm:pt>
    <dgm:pt modelId="{A4267ED2-3D3C-4A1A-A8FA-CC77B76BA989}" type="pres">
      <dgm:prSet presAssocID="{5A4B93BF-4C60-4F03-B84E-BBA78F7D3E48}" presName="composite" presStyleCnt="0"/>
      <dgm:spPr/>
    </dgm:pt>
    <dgm:pt modelId="{28BBC2AC-2D41-4957-88AD-45D2763AF3E7}" type="pres">
      <dgm:prSet presAssocID="{5A4B93BF-4C60-4F03-B84E-BBA78F7D3E48}" presName="FirstChild" presStyleLbl="revTx" presStyleIdx="6" presStyleCnt="9" custScaleX="77784" custLinFactNeighborX="180">
        <dgm:presLayoutVars>
          <dgm:chMax val="0"/>
          <dgm:chPref val="0"/>
          <dgm:bulletEnabled val="1"/>
        </dgm:presLayoutVars>
      </dgm:prSet>
      <dgm:spPr/>
    </dgm:pt>
    <dgm:pt modelId="{761DF98F-7E89-4946-8980-38D456B55DDF}" type="pres">
      <dgm:prSet presAssocID="{5A4B93BF-4C60-4F03-B84E-BBA78F7D3E48}" presName="Parent" presStyleLbl="alignNode1" presStyleIdx="6" presStyleCnt="9" custScaleX="144273">
        <dgm:presLayoutVars>
          <dgm:chMax val="3"/>
          <dgm:chPref val="3"/>
          <dgm:bulletEnabled val="1"/>
        </dgm:presLayoutVars>
      </dgm:prSet>
      <dgm:spPr/>
    </dgm:pt>
    <dgm:pt modelId="{8CAD1815-0D56-4431-9E32-5AABCA7B8B5C}" type="pres">
      <dgm:prSet presAssocID="{5A4B93BF-4C60-4F03-B84E-BBA78F7D3E48}" presName="Accent" presStyleLbl="parChTrans1D1" presStyleIdx="6" presStyleCnt="9"/>
      <dgm:spPr/>
    </dgm:pt>
    <dgm:pt modelId="{4CED83DA-86F5-4973-B4FC-A0B2B0027C99}" type="pres">
      <dgm:prSet presAssocID="{D553DE00-53E2-4CEC-990D-9B1A452AED4D}" presName="sibTrans" presStyleCnt="0"/>
      <dgm:spPr/>
    </dgm:pt>
    <dgm:pt modelId="{868A96AA-4C86-4062-821C-8C17BF9781EA}" type="pres">
      <dgm:prSet presAssocID="{5D3745C4-9728-4C8F-8A01-5CF2F2DA9397}" presName="composite" presStyleCnt="0"/>
      <dgm:spPr/>
    </dgm:pt>
    <dgm:pt modelId="{0FC8E809-B4A1-4CA7-B46E-6B0D3F1F9088}" type="pres">
      <dgm:prSet presAssocID="{5D3745C4-9728-4C8F-8A01-5CF2F2DA9397}" presName="FirstChild" presStyleLbl="revTx" presStyleIdx="7" presStyleCnt="9" custScaleX="77380">
        <dgm:presLayoutVars>
          <dgm:chMax val="0"/>
          <dgm:chPref val="0"/>
          <dgm:bulletEnabled val="1"/>
        </dgm:presLayoutVars>
      </dgm:prSet>
      <dgm:spPr/>
    </dgm:pt>
    <dgm:pt modelId="{961A1318-4C67-4937-A55B-E94B768D012D}" type="pres">
      <dgm:prSet presAssocID="{5D3745C4-9728-4C8F-8A01-5CF2F2DA9397}" presName="Parent" presStyleLbl="alignNode1" presStyleIdx="7" presStyleCnt="9" custScaleX="146034">
        <dgm:presLayoutVars>
          <dgm:chMax val="3"/>
          <dgm:chPref val="3"/>
          <dgm:bulletEnabled val="1"/>
        </dgm:presLayoutVars>
      </dgm:prSet>
      <dgm:spPr/>
    </dgm:pt>
    <dgm:pt modelId="{1BA9ED11-27F8-4F8E-8F72-289BBC7CB9ED}" type="pres">
      <dgm:prSet presAssocID="{5D3745C4-9728-4C8F-8A01-5CF2F2DA9397}" presName="Accent" presStyleLbl="parChTrans1D1" presStyleIdx="7" presStyleCnt="9"/>
      <dgm:spPr/>
    </dgm:pt>
    <dgm:pt modelId="{A72AB8BB-6484-492A-BEF7-CDA54BAE0064}" type="pres">
      <dgm:prSet presAssocID="{011E78E5-D9B7-4BB9-B7BF-4A7A3874457B}" presName="sibTrans" presStyleCnt="0"/>
      <dgm:spPr/>
    </dgm:pt>
    <dgm:pt modelId="{11E5BF4B-3309-4778-9EB9-D3C2662978E8}" type="pres">
      <dgm:prSet presAssocID="{EC73999E-4FE5-43C3-8A24-C1D02D32F438}" presName="composite" presStyleCnt="0"/>
      <dgm:spPr/>
    </dgm:pt>
    <dgm:pt modelId="{E6F4D17F-B8B3-4315-BE4F-95896B6071E6}" type="pres">
      <dgm:prSet presAssocID="{EC73999E-4FE5-43C3-8A24-C1D02D32F438}" presName="FirstChild" presStyleLbl="revTx" presStyleIdx="8" presStyleCnt="9" custScaleX="77691">
        <dgm:presLayoutVars>
          <dgm:chMax val="0"/>
          <dgm:chPref val="0"/>
          <dgm:bulletEnabled val="1"/>
        </dgm:presLayoutVars>
      </dgm:prSet>
      <dgm:spPr/>
    </dgm:pt>
    <dgm:pt modelId="{C9839CBF-1752-4E2F-8B1B-E16E3B6473B0}" type="pres">
      <dgm:prSet presAssocID="{EC73999E-4FE5-43C3-8A24-C1D02D32F438}" presName="Parent" presStyleLbl="alignNode1" presStyleIdx="8" presStyleCnt="9" custScaleX="145939">
        <dgm:presLayoutVars>
          <dgm:chMax val="3"/>
          <dgm:chPref val="3"/>
          <dgm:bulletEnabled val="1"/>
        </dgm:presLayoutVars>
      </dgm:prSet>
      <dgm:spPr/>
    </dgm:pt>
    <dgm:pt modelId="{D9C4FC5C-C3C2-4C5D-BB02-75EA9AD803CF}" type="pres">
      <dgm:prSet presAssocID="{EC73999E-4FE5-43C3-8A24-C1D02D32F438}" presName="Accent" presStyleLbl="parChTrans1D1" presStyleIdx="8" presStyleCnt="9"/>
      <dgm:spPr/>
    </dgm:pt>
  </dgm:ptLst>
  <dgm:cxnLst>
    <dgm:cxn modelId="{FDAE2200-32D7-494A-931D-C6CC68286D9E}" type="presOf" srcId="{C19CFBED-FCF3-4152-A158-5FF4C93998EE}" destId="{0FC8E809-B4A1-4CA7-B46E-6B0D3F1F9088}" srcOrd="0" destOrd="0" presId="urn:microsoft.com/office/officeart/2011/layout/TabList"/>
    <dgm:cxn modelId="{EB3E3401-B0CD-4A99-96AB-0224B40D0824}" srcId="{034CA188-4211-4512-8550-3F620CEED61B}" destId="{2EDF4172-0486-4ED6-93EA-E6BF4676893A}" srcOrd="0" destOrd="0" parTransId="{A171B2D2-3F64-4522-A865-D47072CA1FB4}" sibTransId="{53815062-3D0E-4FB4-B65D-F96579BCC5DB}"/>
    <dgm:cxn modelId="{8CFAEB08-EC19-45F4-9968-657916868A6B}" type="presOf" srcId="{2EDF4172-0486-4ED6-93EA-E6BF4676893A}" destId="{2CB28927-74C6-43CA-B53D-196ED3522494}" srcOrd="0" destOrd="0" presId="urn:microsoft.com/office/officeart/2011/layout/TabList"/>
    <dgm:cxn modelId="{DBACE909-5F42-45FB-BC6C-DFAF41BA8E67}" srcId="{5A4B93BF-4C60-4F03-B84E-BBA78F7D3E48}" destId="{689DB5B9-7798-4D70-A368-40A165060B5F}" srcOrd="0" destOrd="0" parTransId="{24BAC54F-7E97-448F-978A-1ED7199B46A5}" sibTransId="{D51A9D34-FC80-4A53-8D56-F080AE4720C4}"/>
    <dgm:cxn modelId="{97140510-3D26-4A48-A72A-3A6623A62C48}" srcId="{FD1C2D30-BC0F-45FD-9B2D-CCE20C3A3699}" destId="{5A4B93BF-4C60-4F03-B84E-BBA78F7D3E48}" srcOrd="6" destOrd="0" parTransId="{5E9589B6-EAF3-4ED1-9314-8A0DAB869FD8}" sibTransId="{D553DE00-53E2-4CEC-990D-9B1A452AED4D}"/>
    <dgm:cxn modelId="{9165CA12-8D12-4C11-9B08-72B5A10EEC98}" srcId="{10C24DFA-1298-4B81-B0F8-5CA40D66C447}" destId="{766D5607-8F29-4E58-BC6D-56B360D47C7D}" srcOrd="0" destOrd="0" parTransId="{03A09DC0-9DA7-4E0A-8C8C-3F829D7F55BE}" sibTransId="{AB355EB8-7017-4198-8414-9CC113A73BF8}"/>
    <dgm:cxn modelId="{F6577825-7D6C-45F6-989A-A1EF23DC3479}" type="presOf" srcId="{C4A4D486-174E-4575-AF6F-1D13EF606B87}" destId="{D4B7970B-2939-40DE-BDF9-CB97784ECD5F}" srcOrd="0" destOrd="0" presId="urn:microsoft.com/office/officeart/2011/layout/TabList"/>
    <dgm:cxn modelId="{D05E7429-E0B7-46F5-BCD1-EC4854BBD5AC}" srcId="{FD1C2D30-BC0F-45FD-9B2D-CCE20C3A3699}" destId="{034CA188-4211-4512-8550-3F620CEED61B}" srcOrd="1" destOrd="0" parTransId="{5ACB3568-71D8-4AE5-836A-3688115E9316}" sibTransId="{F60E29F8-0674-43F7-BFFB-6F4EFC88EBFC}"/>
    <dgm:cxn modelId="{0A71C73F-FB6F-4C4A-B1B9-62E7A4156273}" type="presOf" srcId="{FD1C2D30-BC0F-45FD-9B2D-CCE20C3A3699}" destId="{1834139F-E19A-42DB-B500-90F3C64ACCB3}" srcOrd="0" destOrd="0" presId="urn:microsoft.com/office/officeart/2011/layout/TabList"/>
    <dgm:cxn modelId="{90B4AA61-A715-419F-9CD7-CED6AEAF0CCC}" type="presOf" srcId="{A4090999-AAFC-4021-B113-52C830A584DC}" destId="{25C50AD3-E3F6-47C8-80BB-A9286CDCF3D6}" srcOrd="0" destOrd="0" presId="urn:microsoft.com/office/officeart/2011/layout/TabList"/>
    <dgm:cxn modelId="{BA46C941-D21A-42CE-A484-D658FF4B63B7}" type="presOf" srcId="{6DFB1DAB-503D-49CD-B7B2-8545E6A19BCD}" destId="{F1B3BDF7-78F0-4175-A5CA-661DB7747D22}" srcOrd="0" destOrd="0" presId="urn:microsoft.com/office/officeart/2011/layout/TabList"/>
    <dgm:cxn modelId="{45F14065-E500-4374-9453-097ADB234F68}" type="presOf" srcId="{84FF9F25-E461-46B9-B997-8FC08E05D885}" destId="{64E83D8F-5ED7-451B-B744-975E4934E42E}" srcOrd="0" destOrd="0" presId="urn:microsoft.com/office/officeart/2011/layout/TabList"/>
    <dgm:cxn modelId="{700AC966-D07C-4DE0-934C-823A84DB6A76}" type="presOf" srcId="{766D5607-8F29-4E58-BC6D-56B360D47C7D}" destId="{652EFC7F-9087-476F-AF3C-0F22BD25E735}" srcOrd="0" destOrd="0" presId="urn:microsoft.com/office/officeart/2011/layout/TabList"/>
    <dgm:cxn modelId="{0940304D-1EF2-42F3-A32F-83E9E9A0B451}" type="presOf" srcId="{689DB5B9-7798-4D70-A368-40A165060B5F}" destId="{28BBC2AC-2D41-4957-88AD-45D2763AF3E7}" srcOrd="0" destOrd="0" presId="urn:microsoft.com/office/officeart/2011/layout/TabList"/>
    <dgm:cxn modelId="{125F0C72-F4A6-42D9-A888-30A4C68CD6E6}" type="presOf" srcId="{034CA188-4211-4512-8550-3F620CEED61B}" destId="{7C54053E-188E-40FF-9CD9-12837FFDE848}" srcOrd="0" destOrd="0" presId="urn:microsoft.com/office/officeart/2011/layout/TabList"/>
    <dgm:cxn modelId="{3ADB2074-B57A-4DFE-A4CA-89BA64C56894}" type="presOf" srcId="{5D3745C4-9728-4C8F-8A01-5CF2F2DA9397}" destId="{961A1318-4C67-4937-A55B-E94B768D012D}" srcOrd="0" destOrd="0" presId="urn:microsoft.com/office/officeart/2011/layout/TabList"/>
    <dgm:cxn modelId="{3936EF74-CCC7-4240-826B-798FED9B7F31}" type="presOf" srcId="{4FD2B1B6-FC18-45F3-97CD-C6C541F1C33D}" destId="{26195BB3-ECA8-4281-8997-E179D259F1BB}" srcOrd="0" destOrd="0" presId="urn:microsoft.com/office/officeart/2011/layout/TabList"/>
    <dgm:cxn modelId="{E27AC276-9C32-42F7-9F7E-BB9800D73BAA}" srcId="{FD1C2D30-BC0F-45FD-9B2D-CCE20C3A3699}" destId="{10C24DFA-1298-4B81-B0F8-5CA40D66C447}" srcOrd="0" destOrd="0" parTransId="{EDFDAA49-92F4-410D-8977-1AA0AC70A4C3}" sibTransId="{123F36DB-CA1A-4B9E-9636-B09AA67279AE}"/>
    <dgm:cxn modelId="{EEBED176-930B-4747-A36B-B0D1141FA2A6}" srcId="{6DFB1DAB-503D-49CD-B7B2-8545E6A19BCD}" destId="{4FD2B1B6-FC18-45F3-97CD-C6C541F1C33D}" srcOrd="0" destOrd="0" parTransId="{64AD2DA9-A6FA-436E-BF67-388CD03EE688}" sibTransId="{2788BF31-F515-496C-B802-C0A8968DE0C5}"/>
    <dgm:cxn modelId="{0C3B2677-8F18-46C9-9666-1AB0C5E446D8}" type="presOf" srcId="{517C50B7-BC01-4057-9371-A35B6F14A0E7}" destId="{29141642-4BE3-4930-A440-51C027428AA3}" srcOrd="0" destOrd="0" presId="urn:microsoft.com/office/officeart/2011/layout/TabList"/>
    <dgm:cxn modelId="{DD87F789-0E87-412B-A466-6651D3959A08}" srcId="{EC73999E-4FE5-43C3-8A24-C1D02D32F438}" destId="{BA63DE1F-EAD2-467A-80D4-ADA0A0BD2D90}" srcOrd="0" destOrd="0" parTransId="{F76E49D8-D67A-49C7-B219-C115D5276A62}" sibTransId="{9E58278F-0531-494D-9CEA-4718ECC95442}"/>
    <dgm:cxn modelId="{AA5A3693-9893-4CE5-9404-EFD580A852D1}" srcId="{FD1C2D30-BC0F-45FD-9B2D-CCE20C3A3699}" destId="{FB983252-8AB8-4725-8405-614304E5004B}" srcOrd="5" destOrd="0" parTransId="{CB5C21FA-3252-4103-8396-7B3E000EEC2E}" sibTransId="{53F71108-788C-4671-ADFC-EAD006FAFD08}"/>
    <dgm:cxn modelId="{06A1CE94-7D0C-48B1-A648-A391C866B4C8}" type="presOf" srcId="{10C24DFA-1298-4B81-B0F8-5CA40D66C447}" destId="{160FED28-F62C-4974-B1A9-4B8C98B2BD91}" srcOrd="0" destOrd="0" presId="urn:microsoft.com/office/officeart/2011/layout/TabList"/>
    <dgm:cxn modelId="{91A6A598-0506-407D-81C7-3B9DF5F2B51C}" srcId="{FD1C2D30-BC0F-45FD-9B2D-CCE20C3A3699}" destId="{517C50B7-BC01-4057-9371-A35B6F14A0E7}" srcOrd="3" destOrd="0" parTransId="{00567B1A-5A63-461F-99EE-41747553C65F}" sibTransId="{472B6F0B-393F-4B87-9882-5222A3180942}"/>
    <dgm:cxn modelId="{3DB4BE9C-CF95-40ED-81EA-693790263ABC}" srcId="{FB983252-8AB8-4725-8405-614304E5004B}" destId="{84FF9F25-E461-46B9-B997-8FC08E05D885}" srcOrd="0" destOrd="0" parTransId="{8BFF110A-203A-45B6-B98A-0808433F0705}" sibTransId="{EAFC7B13-AE9B-4AC2-848D-D6115BE92D3D}"/>
    <dgm:cxn modelId="{EC542BAC-F92D-4A89-A554-C54F3F277FD8}" type="presOf" srcId="{5A4B93BF-4C60-4F03-B84E-BBA78F7D3E48}" destId="{761DF98F-7E89-4946-8980-38D456B55DDF}" srcOrd="0" destOrd="0" presId="urn:microsoft.com/office/officeart/2011/layout/TabList"/>
    <dgm:cxn modelId="{B8CAE7AE-606E-411E-95EF-3E87539A0A97}" srcId="{FD1C2D30-BC0F-45FD-9B2D-CCE20C3A3699}" destId="{6DFB1DAB-503D-49CD-B7B2-8545E6A19BCD}" srcOrd="4" destOrd="0" parTransId="{CD3F8491-026F-4E6B-9A10-82F304F04760}" sibTransId="{3172E449-E0CF-4734-AD1E-115045F59C9C}"/>
    <dgm:cxn modelId="{625341B0-1D52-4FF3-BE95-747738DDE1C8}" srcId="{FD1C2D30-BC0F-45FD-9B2D-CCE20C3A3699}" destId="{C4A4D486-174E-4575-AF6F-1D13EF606B87}" srcOrd="2" destOrd="0" parTransId="{975400F2-3685-4664-AE99-303E1479413B}" sibTransId="{A35104D9-ECFA-48E4-9AFD-B16B6BDFA9BF}"/>
    <dgm:cxn modelId="{FCE4C6B2-6259-426F-8BB7-21BFCB4FB046}" type="presOf" srcId="{FD4AF625-9EFB-40A3-9627-249AE55085A8}" destId="{0B6F2D59-E27A-40DE-9982-9E94AE7F1E96}" srcOrd="0" destOrd="0" presId="urn:microsoft.com/office/officeart/2011/layout/TabList"/>
    <dgm:cxn modelId="{73F10CBA-6A79-45C8-B74D-F36B8AE511B7}" type="presOf" srcId="{BA63DE1F-EAD2-467A-80D4-ADA0A0BD2D90}" destId="{E6F4D17F-B8B3-4315-BE4F-95896B6071E6}" srcOrd="0" destOrd="0" presId="urn:microsoft.com/office/officeart/2011/layout/TabList"/>
    <dgm:cxn modelId="{357A66C2-4525-411C-B6B0-B4A8DC82CF76}" srcId="{FD1C2D30-BC0F-45FD-9B2D-CCE20C3A3699}" destId="{5D3745C4-9728-4C8F-8A01-5CF2F2DA9397}" srcOrd="7" destOrd="0" parTransId="{43E7DFE4-C9FF-43FD-9ED9-A0E718C94C20}" sibTransId="{011E78E5-D9B7-4BB9-B7BF-4A7A3874457B}"/>
    <dgm:cxn modelId="{4926D1C4-DA76-465B-8865-32979CE8D550}" type="presOf" srcId="{FB983252-8AB8-4725-8405-614304E5004B}" destId="{6D42142C-67B7-438C-96FC-B62F52967848}" srcOrd="0" destOrd="0" presId="urn:microsoft.com/office/officeart/2011/layout/TabList"/>
    <dgm:cxn modelId="{1FC76ADD-F47B-4A31-B9A9-D37D33EB6DE7}" srcId="{5D3745C4-9728-4C8F-8A01-5CF2F2DA9397}" destId="{C19CFBED-FCF3-4152-A158-5FF4C93998EE}" srcOrd="0" destOrd="0" parTransId="{B80BBA0C-C352-4D8B-8ECD-00715BD3BFC3}" sibTransId="{46B479A5-50F6-4B11-AEE7-43FB67CD54D9}"/>
    <dgm:cxn modelId="{D1A2B0E9-9842-4BA1-86EC-85FFD6FBA32A}" srcId="{C4A4D486-174E-4575-AF6F-1D13EF606B87}" destId="{FD4AF625-9EFB-40A3-9627-249AE55085A8}" srcOrd="0" destOrd="0" parTransId="{B694F5CE-7CB4-4E95-8620-54A2CE4C1FDD}" sibTransId="{3B96EF56-0F40-4A89-B9BA-4ED7A536F24C}"/>
    <dgm:cxn modelId="{12F97FEF-1FCB-49D0-83C8-ED62F9C7C606}" srcId="{FD1C2D30-BC0F-45FD-9B2D-CCE20C3A3699}" destId="{EC73999E-4FE5-43C3-8A24-C1D02D32F438}" srcOrd="8" destOrd="0" parTransId="{9EEA69F2-CDD1-4602-B6BD-0D2971E337C4}" sibTransId="{712C3FD1-6220-49D2-ACB0-9DC1F47D442E}"/>
    <dgm:cxn modelId="{FD5094F2-C8C7-419F-9E95-38A2D18A210C}" srcId="{517C50B7-BC01-4057-9371-A35B6F14A0E7}" destId="{A4090999-AAFC-4021-B113-52C830A584DC}" srcOrd="0" destOrd="0" parTransId="{FECA8018-25E8-48D5-A069-CB7B6249065E}" sibTransId="{9C9541E0-201B-4FFC-BB7C-637D5195629F}"/>
    <dgm:cxn modelId="{40E891F8-9CB3-4534-A4E9-266EAAB80CBD}" type="presOf" srcId="{EC73999E-4FE5-43C3-8A24-C1D02D32F438}" destId="{C9839CBF-1752-4E2F-8B1B-E16E3B6473B0}" srcOrd="0" destOrd="0" presId="urn:microsoft.com/office/officeart/2011/layout/TabList"/>
    <dgm:cxn modelId="{2EF82194-D929-46C3-A736-75A953CB0962}" type="presParOf" srcId="{1834139F-E19A-42DB-B500-90F3C64ACCB3}" destId="{53981999-9C48-4FDF-A77E-90EFAF810691}" srcOrd="0" destOrd="0" presId="urn:microsoft.com/office/officeart/2011/layout/TabList"/>
    <dgm:cxn modelId="{6FC6A377-9DDB-4353-AD1F-03BFC992B3A5}" type="presParOf" srcId="{53981999-9C48-4FDF-A77E-90EFAF810691}" destId="{652EFC7F-9087-476F-AF3C-0F22BD25E735}" srcOrd="0" destOrd="0" presId="urn:microsoft.com/office/officeart/2011/layout/TabList"/>
    <dgm:cxn modelId="{49848A45-C8FF-4F06-9CB8-DCA79AE5AFF4}" type="presParOf" srcId="{53981999-9C48-4FDF-A77E-90EFAF810691}" destId="{160FED28-F62C-4974-B1A9-4B8C98B2BD91}" srcOrd="1" destOrd="0" presId="urn:microsoft.com/office/officeart/2011/layout/TabList"/>
    <dgm:cxn modelId="{E30BBB4E-1BA2-44D4-8C51-8D60B377AF00}" type="presParOf" srcId="{53981999-9C48-4FDF-A77E-90EFAF810691}" destId="{4915CB85-D2EF-4EEE-B053-B12E15269CE7}" srcOrd="2" destOrd="0" presId="urn:microsoft.com/office/officeart/2011/layout/TabList"/>
    <dgm:cxn modelId="{6A511E2F-6A5B-49F2-923B-A5D263381897}" type="presParOf" srcId="{1834139F-E19A-42DB-B500-90F3C64ACCB3}" destId="{DE2457C3-05FA-41A3-A542-3A54502840F2}" srcOrd="1" destOrd="0" presId="urn:microsoft.com/office/officeart/2011/layout/TabList"/>
    <dgm:cxn modelId="{342AF78D-FBE4-4E6B-8C15-CB62771B790B}" type="presParOf" srcId="{1834139F-E19A-42DB-B500-90F3C64ACCB3}" destId="{18BAEAC6-4F32-4EC9-A63F-B24416D4BC62}" srcOrd="2" destOrd="0" presId="urn:microsoft.com/office/officeart/2011/layout/TabList"/>
    <dgm:cxn modelId="{2E7701FE-A17C-4DAD-B3ED-3925E4E9CF2F}" type="presParOf" srcId="{18BAEAC6-4F32-4EC9-A63F-B24416D4BC62}" destId="{2CB28927-74C6-43CA-B53D-196ED3522494}" srcOrd="0" destOrd="0" presId="urn:microsoft.com/office/officeart/2011/layout/TabList"/>
    <dgm:cxn modelId="{65DD44A7-5203-48F1-85FE-5EAEF894A292}" type="presParOf" srcId="{18BAEAC6-4F32-4EC9-A63F-B24416D4BC62}" destId="{7C54053E-188E-40FF-9CD9-12837FFDE848}" srcOrd="1" destOrd="0" presId="urn:microsoft.com/office/officeart/2011/layout/TabList"/>
    <dgm:cxn modelId="{C5E9A9FE-B18E-4409-9B63-21FFFD8436AF}" type="presParOf" srcId="{18BAEAC6-4F32-4EC9-A63F-B24416D4BC62}" destId="{E54E518F-C278-45F0-89D6-C000E2144EDC}" srcOrd="2" destOrd="0" presId="urn:microsoft.com/office/officeart/2011/layout/TabList"/>
    <dgm:cxn modelId="{85568A7B-9A56-40A1-A190-5472F64E2D12}" type="presParOf" srcId="{1834139F-E19A-42DB-B500-90F3C64ACCB3}" destId="{C256AD77-92A1-4C02-8230-C006E9E956CE}" srcOrd="3" destOrd="0" presId="urn:microsoft.com/office/officeart/2011/layout/TabList"/>
    <dgm:cxn modelId="{97145D80-84FF-44D0-93AF-2D9F112405B5}" type="presParOf" srcId="{1834139F-E19A-42DB-B500-90F3C64ACCB3}" destId="{AE44940C-4D3A-4958-BC9F-E4B4536D3508}" srcOrd="4" destOrd="0" presId="urn:microsoft.com/office/officeart/2011/layout/TabList"/>
    <dgm:cxn modelId="{8E1A20B2-BD41-495F-8278-9E512EF26A87}" type="presParOf" srcId="{AE44940C-4D3A-4958-BC9F-E4B4536D3508}" destId="{0B6F2D59-E27A-40DE-9982-9E94AE7F1E96}" srcOrd="0" destOrd="0" presId="urn:microsoft.com/office/officeart/2011/layout/TabList"/>
    <dgm:cxn modelId="{7CE6EEA3-7931-4EF2-8134-9BC98FF782BD}" type="presParOf" srcId="{AE44940C-4D3A-4958-BC9F-E4B4536D3508}" destId="{D4B7970B-2939-40DE-BDF9-CB97784ECD5F}" srcOrd="1" destOrd="0" presId="urn:microsoft.com/office/officeart/2011/layout/TabList"/>
    <dgm:cxn modelId="{92B28013-D82D-45DC-A318-C3AF0DFEF36E}" type="presParOf" srcId="{AE44940C-4D3A-4958-BC9F-E4B4536D3508}" destId="{4E1FFAAA-BD82-446F-A2E6-45F3D91CDD2F}" srcOrd="2" destOrd="0" presId="urn:microsoft.com/office/officeart/2011/layout/TabList"/>
    <dgm:cxn modelId="{14FF3EBC-011E-4874-9134-F70D494E6A5B}" type="presParOf" srcId="{1834139F-E19A-42DB-B500-90F3C64ACCB3}" destId="{7286B081-6CFA-4754-BB5F-47B90679FB41}" srcOrd="5" destOrd="0" presId="urn:microsoft.com/office/officeart/2011/layout/TabList"/>
    <dgm:cxn modelId="{813ED093-A201-4C6D-A2F0-4E92D08D20BA}" type="presParOf" srcId="{1834139F-E19A-42DB-B500-90F3C64ACCB3}" destId="{EAF741F1-548D-4583-9405-C76B22B9FAAF}" srcOrd="6" destOrd="0" presId="urn:microsoft.com/office/officeart/2011/layout/TabList"/>
    <dgm:cxn modelId="{0D3C7EA5-7698-47A6-8156-15AF54F2F582}" type="presParOf" srcId="{EAF741F1-548D-4583-9405-C76B22B9FAAF}" destId="{25C50AD3-E3F6-47C8-80BB-A9286CDCF3D6}" srcOrd="0" destOrd="0" presId="urn:microsoft.com/office/officeart/2011/layout/TabList"/>
    <dgm:cxn modelId="{C4AD30AF-3C51-46E6-8D76-167C65C4649F}" type="presParOf" srcId="{EAF741F1-548D-4583-9405-C76B22B9FAAF}" destId="{29141642-4BE3-4930-A440-51C027428AA3}" srcOrd="1" destOrd="0" presId="urn:microsoft.com/office/officeart/2011/layout/TabList"/>
    <dgm:cxn modelId="{40275D01-95F8-4990-A665-59F53B5C9611}" type="presParOf" srcId="{EAF741F1-548D-4583-9405-C76B22B9FAAF}" destId="{2EE2AF7B-53D4-4BEF-A485-03B8561F3C5C}" srcOrd="2" destOrd="0" presId="urn:microsoft.com/office/officeart/2011/layout/TabList"/>
    <dgm:cxn modelId="{6F52045F-0683-49E7-8A0D-C01853C05A35}" type="presParOf" srcId="{1834139F-E19A-42DB-B500-90F3C64ACCB3}" destId="{6517D051-CFA9-4E52-9CBA-2C92D2C4029C}" srcOrd="7" destOrd="0" presId="urn:microsoft.com/office/officeart/2011/layout/TabList"/>
    <dgm:cxn modelId="{EFEF6F41-D2E7-4AB0-890F-B49A7C43F23C}" type="presParOf" srcId="{1834139F-E19A-42DB-B500-90F3C64ACCB3}" destId="{7F446263-EAF5-4ACA-9D09-739227E1A92D}" srcOrd="8" destOrd="0" presId="urn:microsoft.com/office/officeart/2011/layout/TabList"/>
    <dgm:cxn modelId="{1AAB7B7A-2412-4640-8F8D-FCEB5A5A624F}" type="presParOf" srcId="{7F446263-EAF5-4ACA-9D09-739227E1A92D}" destId="{26195BB3-ECA8-4281-8997-E179D259F1BB}" srcOrd="0" destOrd="0" presId="urn:microsoft.com/office/officeart/2011/layout/TabList"/>
    <dgm:cxn modelId="{F66A646E-75C4-4BF8-B514-37EE28B2C446}" type="presParOf" srcId="{7F446263-EAF5-4ACA-9D09-739227E1A92D}" destId="{F1B3BDF7-78F0-4175-A5CA-661DB7747D22}" srcOrd="1" destOrd="0" presId="urn:microsoft.com/office/officeart/2011/layout/TabList"/>
    <dgm:cxn modelId="{B615F8BC-650E-4075-BC93-F2042BF312D8}" type="presParOf" srcId="{7F446263-EAF5-4ACA-9D09-739227E1A92D}" destId="{04053350-2848-4919-BC20-8923A2A9CF07}" srcOrd="2" destOrd="0" presId="urn:microsoft.com/office/officeart/2011/layout/TabList"/>
    <dgm:cxn modelId="{82A71302-1507-44D6-9A42-F81250DFA588}" type="presParOf" srcId="{1834139F-E19A-42DB-B500-90F3C64ACCB3}" destId="{1F12EBC3-30D1-498B-B185-B47B63B31188}" srcOrd="9" destOrd="0" presId="urn:microsoft.com/office/officeart/2011/layout/TabList"/>
    <dgm:cxn modelId="{4D6E1F2D-559A-4636-BA3E-85B080E4C284}" type="presParOf" srcId="{1834139F-E19A-42DB-B500-90F3C64ACCB3}" destId="{7EB4E9DF-EC15-4173-9FBC-C89DB0E5102D}" srcOrd="10" destOrd="0" presId="urn:microsoft.com/office/officeart/2011/layout/TabList"/>
    <dgm:cxn modelId="{B70B2E7C-AD39-4A19-83FA-6D7FE9A03D27}" type="presParOf" srcId="{7EB4E9DF-EC15-4173-9FBC-C89DB0E5102D}" destId="{64E83D8F-5ED7-451B-B744-975E4934E42E}" srcOrd="0" destOrd="0" presId="urn:microsoft.com/office/officeart/2011/layout/TabList"/>
    <dgm:cxn modelId="{91620E74-4DCF-4EB8-BE45-887552CFC3AD}" type="presParOf" srcId="{7EB4E9DF-EC15-4173-9FBC-C89DB0E5102D}" destId="{6D42142C-67B7-438C-96FC-B62F52967848}" srcOrd="1" destOrd="0" presId="urn:microsoft.com/office/officeart/2011/layout/TabList"/>
    <dgm:cxn modelId="{FE1377BA-F681-4037-874C-C6F5853C7DDD}" type="presParOf" srcId="{7EB4E9DF-EC15-4173-9FBC-C89DB0E5102D}" destId="{83B5EA6E-0AF4-4040-ACE2-4C19063E4B92}" srcOrd="2" destOrd="0" presId="urn:microsoft.com/office/officeart/2011/layout/TabList"/>
    <dgm:cxn modelId="{64496917-44EE-4547-BD62-3043184406E4}" type="presParOf" srcId="{1834139F-E19A-42DB-B500-90F3C64ACCB3}" destId="{0849FCFD-7063-4F88-8EFE-AF2BA02291FC}" srcOrd="11" destOrd="0" presId="urn:microsoft.com/office/officeart/2011/layout/TabList"/>
    <dgm:cxn modelId="{113787BE-BAA8-4E81-9A53-09940C70217B}" type="presParOf" srcId="{1834139F-E19A-42DB-B500-90F3C64ACCB3}" destId="{A4267ED2-3D3C-4A1A-A8FA-CC77B76BA989}" srcOrd="12" destOrd="0" presId="urn:microsoft.com/office/officeart/2011/layout/TabList"/>
    <dgm:cxn modelId="{F5CF84B8-340D-4FC3-A835-7548F2313BE9}" type="presParOf" srcId="{A4267ED2-3D3C-4A1A-A8FA-CC77B76BA989}" destId="{28BBC2AC-2D41-4957-88AD-45D2763AF3E7}" srcOrd="0" destOrd="0" presId="urn:microsoft.com/office/officeart/2011/layout/TabList"/>
    <dgm:cxn modelId="{3823851D-6EC1-4C55-AA95-179DD7520237}" type="presParOf" srcId="{A4267ED2-3D3C-4A1A-A8FA-CC77B76BA989}" destId="{761DF98F-7E89-4946-8980-38D456B55DDF}" srcOrd="1" destOrd="0" presId="urn:microsoft.com/office/officeart/2011/layout/TabList"/>
    <dgm:cxn modelId="{BA7EC026-4C77-4EFF-BF08-72AD8408D6F8}" type="presParOf" srcId="{A4267ED2-3D3C-4A1A-A8FA-CC77B76BA989}" destId="{8CAD1815-0D56-4431-9E32-5AABCA7B8B5C}" srcOrd="2" destOrd="0" presId="urn:microsoft.com/office/officeart/2011/layout/TabList"/>
    <dgm:cxn modelId="{2F28DD02-6E76-44B2-9EE4-8872F6320B24}" type="presParOf" srcId="{1834139F-E19A-42DB-B500-90F3C64ACCB3}" destId="{4CED83DA-86F5-4973-B4FC-A0B2B0027C99}" srcOrd="13" destOrd="0" presId="urn:microsoft.com/office/officeart/2011/layout/TabList"/>
    <dgm:cxn modelId="{5A1DCBB2-4ACD-45AD-B7B1-1BD12C578671}" type="presParOf" srcId="{1834139F-E19A-42DB-B500-90F3C64ACCB3}" destId="{868A96AA-4C86-4062-821C-8C17BF9781EA}" srcOrd="14" destOrd="0" presId="urn:microsoft.com/office/officeart/2011/layout/TabList"/>
    <dgm:cxn modelId="{12BB5083-66D2-4775-82F7-BF23F8D80DD3}" type="presParOf" srcId="{868A96AA-4C86-4062-821C-8C17BF9781EA}" destId="{0FC8E809-B4A1-4CA7-B46E-6B0D3F1F9088}" srcOrd="0" destOrd="0" presId="urn:microsoft.com/office/officeart/2011/layout/TabList"/>
    <dgm:cxn modelId="{9F77D504-9D63-4C7F-BE8B-02AAE97E5271}" type="presParOf" srcId="{868A96AA-4C86-4062-821C-8C17BF9781EA}" destId="{961A1318-4C67-4937-A55B-E94B768D012D}" srcOrd="1" destOrd="0" presId="urn:microsoft.com/office/officeart/2011/layout/TabList"/>
    <dgm:cxn modelId="{344692A5-CC2E-428F-8BE0-27815F0F4DBF}" type="presParOf" srcId="{868A96AA-4C86-4062-821C-8C17BF9781EA}" destId="{1BA9ED11-27F8-4F8E-8F72-289BBC7CB9ED}" srcOrd="2" destOrd="0" presId="urn:microsoft.com/office/officeart/2011/layout/TabList"/>
    <dgm:cxn modelId="{85BB99DC-3F84-4AFF-9BEA-94EDCE3D462E}" type="presParOf" srcId="{1834139F-E19A-42DB-B500-90F3C64ACCB3}" destId="{A72AB8BB-6484-492A-BEF7-CDA54BAE0064}" srcOrd="15" destOrd="0" presId="urn:microsoft.com/office/officeart/2011/layout/TabList"/>
    <dgm:cxn modelId="{E688C9E4-19D3-4188-AF80-09D9EA844281}" type="presParOf" srcId="{1834139F-E19A-42DB-B500-90F3C64ACCB3}" destId="{11E5BF4B-3309-4778-9EB9-D3C2662978E8}" srcOrd="16" destOrd="0" presId="urn:microsoft.com/office/officeart/2011/layout/TabList"/>
    <dgm:cxn modelId="{BCC690D7-67CE-4487-BCDB-8EB461352D7A}" type="presParOf" srcId="{11E5BF4B-3309-4778-9EB9-D3C2662978E8}" destId="{E6F4D17F-B8B3-4315-BE4F-95896B6071E6}" srcOrd="0" destOrd="0" presId="urn:microsoft.com/office/officeart/2011/layout/TabList"/>
    <dgm:cxn modelId="{6494CB6F-47F0-4171-BBB5-8B81C1497AE8}" type="presParOf" srcId="{11E5BF4B-3309-4778-9EB9-D3C2662978E8}" destId="{C9839CBF-1752-4E2F-8B1B-E16E3B6473B0}" srcOrd="1" destOrd="0" presId="urn:microsoft.com/office/officeart/2011/layout/TabList"/>
    <dgm:cxn modelId="{3671DB7C-C806-4888-B976-9815486CCF3C}" type="presParOf" srcId="{11E5BF4B-3309-4778-9EB9-D3C2662978E8}" destId="{D9C4FC5C-C3C2-4C5D-BB02-75EA9AD803CF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4FC5C-C3C2-4C5D-BB02-75EA9AD803CF}">
      <dsp:nvSpPr>
        <dsp:cNvPr id="0" name=""/>
        <dsp:cNvSpPr/>
      </dsp:nvSpPr>
      <dsp:spPr>
        <a:xfrm>
          <a:off x="308118" y="5239986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9ED11-27F8-4F8E-8F72-289BBC7CB9ED}">
      <dsp:nvSpPr>
        <dsp:cNvPr id="0" name=""/>
        <dsp:cNvSpPr/>
      </dsp:nvSpPr>
      <dsp:spPr>
        <a:xfrm>
          <a:off x="308756" y="4654974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AD1815-0D56-4431-9E32-5AABCA7B8B5C}">
      <dsp:nvSpPr>
        <dsp:cNvPr id="0" name=""/>
        <dsp:cNvSpPr/>
      </dsp:nvSpPr>
      <dsp:spPr>
        <a:xfrm>
          <a:off x="296944" y="4069962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B5EA6E-0AF4-4040-ACE2-4C19063E4B92}">
      <dsp:nvSpPr>
        <dsp:cNvPr id="0" name=""/>
        <dsp:cNvSpPr/>
      </dsp:nvSpPr>
      <dsp:spPr>
        <a:xfrm>
          <a:off x="296944" y="3484950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053350-2848-4919-BC20-8923A2A9CF07}">
      <dsp:nvSpPr>
        <dsp:cNvPr id="0" name=""/>
        <dsp:cNvSpPr/>
      </dsp:nvSpPr>
      <dsp:spPr>
        <a:xfrm>
          <a:off x="296944" y="2899938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E2AF7B-53D4-4BEF-A485-03B8561F3C5C}">
      <dsp:nvSpPr>
        <dsp:cNvPr id="0" name=""/>
        <dsp:cNvSpPr/>
      </dsp:nvSpPr>
      <dsp:spPr>
        <a:xfrm>
          <a:off x="296944" y="2314926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FFAAA-BD82-446F-A2E6-45F3D91CDD2F}">
      <dsp:nvSpPr>
        <dsp:cNvPr id="0" name=""/>
        <dsp:cNvSpPr/>
      </dsp:nvSpPr>
      <dsp:spPr>
        <a:xfrm>
          <a:off x="296944" y="1729914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E518F-C278-45F0-89D6-C000E2144EDC}">
      <dsp:nvSpPr>
        <dsp:cNvPr id="0" name=""/>
        <dsp:cNvSpPr/>
      </dsp:nvSpPr>
      <dsp:spPr>
        <a:xfrm>
          <a:off x="296944" y="1144902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5CB85-D2EF-4EEE-B053-B12E15269CE7}">
      <dsp:nvSpPr>
        <dsp:cNvPr id="0" name=""/>
        <dsp:cNvSpPr/>
      </dsp:nvSpPr>
      <dsp:spPr>
        <a:xfrm>
          <a:off x="296944" y="559890"/>
          <a:ext cx="1031866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EFC7F-9087-476F-AF3C-0F22BD25E735}">
      <dsp:nvSpPr>
        <dsp:cNvPr id="0" name=""/>
        <dsp:cNvSpPr/>
      </dsp:nvSpPr>
      <dsp:spPr>
        <a:xfrm>
          <a:off x="3758993" y="2736"/>
          <a:ext cx="6104906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 Co-Executive Editor Higher Education Research &amp; Development (HERD)</a:t>
          </a:r>
          <a:endParaRPr lang="en-AU" sz="1300" kern="1200" dirty="0"/>
        </a:p>
      </dsp:txBody>
      <dsp:txXfrm>
        <a:off x="3758993" y="2736"/>
        <a:ext cx="6104906" cy="557154"/>
      </dsp:txXfrm>
    </dsp:sp>
    <dsp:sp modelId="{160FED28-F62C-4974-B1A9-4B8C98B2BD91}">
      <dsp:nvSpPr>
        <dsp:cNvPr id="0" name=""/>
        <dsp:cNvSpPr/>
      </dsp:nvSpPr>
      <dsp:spPr>
        <a:xfrm>
          <a:off x="-296944" y="2736"/>
          <a:ext cx="3870631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Dr </a:t>
          </a:r>
          <a:r>
            <a:rPr lang="en-AU" sz="1300" b="1" kern="1200" dirty="0" err="1">
              <a:solidFill>
                <a:srgbClr val="343A40"/>
              </a:solidFill>
            </a:rPr>
            <a:t>Cally</a:t>
          </a:r>
          <a:r>
            <a:rPr lang="en-AU" sz="1300" b="1" kern="1200" dirty="0">
              <a:solidFill>
                <a:srgbClr val="343A40"/>
              </a:solidFill>
            </a:rPr>
            <a:t> Guerin and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Dr </a:t>
          </a:r>
          <a:r>
            <a:rPr lang="en-AU" sz="1300" b="1" kern="1200" dirty="0" err="1">
              <a:solidFill>
                <a:srgbClr val="343A40"/>
              </a:solidFill>
            </a:rPr>
            <a:t>Jisun</a:t>
          </a:r>
          <a:r>
            <a:rPr lang="en-AU" sz="1300" b="1" kern="1200" dirty="0">
              <a:solidFill>
                <a:srgbClr val="343A40"/>
              </a:solidFill>
            </a:rPr>
            <a:t> Jung</a:t>
          </a:r>
        </a:p>
      </dsp:txBody>
      <dsp:txXfrm>
        <a:off x="-269741" y="29939"/>
        <a:ext cx="3816225" cy="529951"/>
      </dsp:txXfrm>
    </dsp:sp>
    <dsp:sp modelId="{2CB28927-74C6-43CA-B53D-196ED3522494}">
      <dsp:nvSpPr>
        <dsp:cNvPr id="0" name=""/>
        <dsp:cNvSpPr/>
      </dsp:nvSpPr>
      <dsp:spPr>
        <a:xfrm>
          <a:off x="3855510" y="587748"/>
          <a:ext cx="5911873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HERDSA Guides Series Editor</a:t>
          </a:r>
        </a:p>
      </dsp:txBody>
      <dsp:txXfrm>
        <a:off x="3855510" y="587748"/>
        <a:ext cx="5911873" cy="557154"/>
      </dsp:txXfrm>
    </dsp:sp>
    <dsp:sp modelId="{7C54053E-188E-40FF-9CD9-12837FFDE848}">
      <dsp:nvSpPr>
        <dsp:cNvPr id="0" name=""/>
        <dsp:cNvSpPr/>
      </dsp:nvSpPr>
      <dsp:spPr>
        <a:xfrm>
          <a:off x="-296944" y="587748"/>
          <a:ext cx="3870631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Professor Denise Chalmer</a:t>
          </a: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s </a:t>
          </a:r>
        </a:p>
      </dsp:txBody>
      <dsp:txXfrm>
        <a:off x="-269741" y="614951"/>
        <a:ext cx="3816225" cy="529951"/>
      </dsp:txXfrm>
    </dsp:sp>
    <dsp:sp modelId="{0B6F2D59-E27A-40DE-9982-9E94AE7F1E96}">
      <dsp:nvSpPr>
        <dsp:cNvPr id="0" name=""/>
        <dsp:cNvSpPr/>
      </dsp:nvSpPr>
      <dsp:spPr>
        <a:xfrm>
          <a:off x="3841765" y="1172760"/>
          <a:ext cx="5939362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HERDSA Connect Blog Editor</a:t>
          </a:r>
        </a:p>
      </dsp:txBody>
      <dsp:txXfrm>
        <a:off x="3841765" y="1172760"/>
        <a:ext cx="5939362" cy="557154"/>
      </dsp:txXfrm>
    </dsp:sp>
    <dsp:sp modelId="{D4B7970B-2939-40DE-BDF9-CB97784ECD5F}">
      <dsp:nvSpPr>
        <dsp:cNvPr id="0" name=""/>
        <dsp:cNvSpPr/>
      </dsp:nvSpPr>
      <dsp:spPr>
        <a:xfrm>
          <a:off x="-296944" y="1172760"/>
          <a:ext cx="3870631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Dr Daniel Andrews</a:t>
          </a:r>
        </a:p>
      </dsp:txBody>
      <dsp:txXfrm>
        <a:off x="-269741" y="1199963"/>
        <a:ext cx="3816225" cy="529951"/>
      </dsp:txXfrm>
    </dsp:sp>
    <dsp:sp modelId="{25C50AD3-E3F6-47C8-80BB-A9286CDCF3D6}">
      <dsp:nvSpPr>
        <dsp:cNvPr id="0" name=""/>
        <dsp:cNvSpPr/>
      </dsp:nvSpPr>
      <dsp:spPr>
        <a:xfrm>
          <a:off x="3841765" y="1757772"/>
          <a:ext cx="5939362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 HERDSA Weekly Notices</a:t>
          </a:r>
        </a:p>
      </dsp:txBody>
      <dsp:txXfrm>
        <a:off x="3841765" y="1757772"/>
        <a:ext cx="5939362" cy="557154"/>
      </dsp:txXfrm>
    </dsp:sp>
    <dsp:sp modelId="{29141642-4BE3-4930-A440-51C027428AA3}">
      <dsp:nvSpPr>
        <dsp:cNvPr id="0" name=""/>
        <dsp:cNvSpPr/>
      </dsp:nvSpPr>
      <dsp:spPr>
        <a:xfrm>
          <a:off x="-296944" y="1757772"/>
          <a:ext cx="3870631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Dr Peter </a:t>
          </a:r>
          <a:r>
            <a:rPr lang="en-AU" sz="1300" b="1" kern="1200" dirty="0" err="1">
              <a:solidFill>
                <a:srgbClr val="343A40"/>
              </a:solidFill>
            </a:rPr>
            <a:t>Kandlbinder</a:t>
          </a:r>
          <a:endParaRPr lang="en-AU" sz="1300" b="1" kern="1200" dirty="0">
            <a:solidFill>
              <a:srgbClr val="343A40"/>
            </a:solidFill>
          </a:endParaRPr>
        </a:p>
      </dsp:txBody>
      <dsp:txXfrm>
        <a:off x="-269741" y="1784975"/>
        <a:ext cx="3816225" cy="529951"/>
      </dsp:txXfrm>
    </dsp:sp>
    <dsp:sp modelId="{26195BB3-ECA8-4281-8997-E179D259F1BB}">
      <dsp:nvSpPr>
        <dsp:cNvPr id="0" name=""/>
        <dsp:cNvSpPr/>
      </dsp:nvSpPr>
      <dsp:spPr>
        <a:xfrm>
          <a:off x="3855510" y="2342784"/>
          <a:ext cx="5911873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Advancing Scholarship and Research in Higher Education Journal (ASRHE) </a:t>
          </a:r>
        </a:p>
      </dsp:txBody>
      <dsp:txXfrm>
        <a:off x="3855510" y="2342784"/>
        <a:ext cx="5911873" cy="557154"/>
      </dsp:txXfrm>
    </dsp:sp>
    <dsp:sp modelId="{F1B3BDF7-78F0-4175-A5CA-661DB7747D22}">
      <dsp:nvSpPr>
        <dsp:cNvPr id="0" name=""/>
        <dsp:cNvSpPr/>
      </dsp:nvSpPr>
      <dsp:spPr>
        <a:xfrm>
          <a:off x="-296944" y="2342784"/>
          <a:ext cx="3870631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A/Professor Eva Heinrich</a:t>
          </a:r>
        </a:p>
      </dsp:txBody>
      <dsp:txXfrm>
        <a:off x="-269741" y="2369987"/>
        <a:ext cx="3816225" cy="529951"/>
      </dsp:txXfrm>
    </dsp:sp>
    <dsp:sp modelId="{64E83D8F-5ED7-451B-B744-975E4934E42E}">
      <dsp:nvSpPr>
        <dsp:cNvPr id="0" name=""/>
        <dsp:cNvSpPr/>
      </dsp:nvSpPr>
      <dsp:spPr>
        <a:xfrm>
          <a:off x="3896858" y="2927796"/>
          <a:ext cx="5829177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HERDSA Fellowships</a:t>
          </a:r>
        </a:p>
      </dsp:txBody>
      <dsp:txXfrm>
        <a:off x="3896858" y="2927796"/>
        <a:ext cx="5829177" cy="557154"/>
      </dsp:txXfrm>
    </dsp:sp>
    <dsp:sp modelId="{6D42142C-67B7-438C-96FC-B62F52967848}">
      <dsp:nvSpPr>
        <dsp:cNvPr id="0" name=""/>
        <dsp:cNvSpPr/>
      </dsp:nvSpPr>
      <dsp:spPr>
        <a:xfrm>
          <a:off x="-296944" y="2927796"/>
          <a:ext cx="3870631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Dr Lee Partridge</a:t>
          </a:r>
        </a:p>
      </dsp:txBody>
      <dsp:txXfrm>
        <a:off x="-269741" y="2954999"/>
        <a:ext cx="3816225" cy="529951"/>
      </dsp:txXfrm>
    </dsp:sp>
    <dsp:sp modelId="{28BBC2AC-2D41-4957-88AD-45D2763AF3E7}">
      <dsp:nvSpPr>
        <dsp:cNvPr id="0" name=""/>
        <dsp:cNvSpPr/>
      </dsp:nvSpPr>
      <dsp:spPr>
        <a:xfrm>
          <a:off x="3841727" y="3512808"/>
          <a:ext cx="5939438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tx1">
                  <a:lumMod val="10000"/>
                  <a:lumOff val="90000"/>
                </a:schemeClr>
              </a:solidFill>
            </a:rPr>
            <a:t>Talking about Teaching and Learning (TATAL)</a:t>
          </a:r>
        </a:p>
      </dsp:txBody>
      <dsp:txXfrm>
        <a:off x="3841727" y="3512808"/>
        <a:ext cx="5939438" cy="557154"/>
      </dsp:txXfrm>
    </dsp:sp>
    <dsp:sp modelId="{761DF98F-7E89-4946-8980-38D456B55DDF}">
      <dsp:nvSpPr>
        <dsp:cNvPr id="0" name=""/>
        <dsp:cNvSpPr/>
      </dsp:nvSpPr>
      <dsp:spPr>
        <a:xfrm>
          <a:off x="-296944" y="3512808"/>
          <a:ext cx="3870631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343A40"/>
              </a:solidFill>
            </a:rPr>
            <a:t>Dr </a:t>
          </a:r>
          <a:r>
            <a:rPr lang="en-AU" sz="1300" b="1" kern="1200" dirty="0" err="1">
              <a:solidFill>
                <a:srgbClr val="343A40"/>
              </a:solidFill>
            </a:rPr>
            <a:t>Dongmei</a:t>
          </a:r>
          <a:r>
            <a:rPr lang="en-AU" sz="1300" b="1" kern="1200" dirty="0">
              <a:solidFill>
                <a:srgbClr val="343A40"/>
              </a:solidFill>
            </a:rPr>
            <a:t> Li</a:t>
          </a:r>
        </a:p>
      </dsp:txBody>
      <dsp:txXfrm>
        <a:off x="-269741" y="3540011"/>
        <a:ext cx="3816225" cy="529951"/>
      </dsp:txXfrm>
    </dsp:sp>
    <dsp:sp modelId="{0FC8E809-B4A1-4CA7-B46E-6B0D3F1F9088}">
      <dsp:nvSpPr>
        <dsp:cNvPr id="0" name=""/>
        <dsp:cNvSpPr/>
      </dsp:nvSpPr>
      <dsp:spPr>
        <a:xfrm>
          <a:off x="3855218" y="4097820"/>
          <a:ext cx="5908590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0" i="0" kern="1200" dirty="0">
              <a:solidFill>
                <a:schemeClr val="bg1"/>
              </a:solidFill>
            </a:rPr>
            <a:t>2025 Conference Convenor</a:t>
          </a:r>
          <a:endParaRPr lang="en-AU" sz="1300" kern="1200" dirty="0">
            <a:solidFill>
              <a:schemeClr val="bg1"/>
            </a:solidFill>
          </a:endParaRPr>
        </a:p>
      </dsp:txBody>
      <dsp:txXfrm>
        <a:off x="3855218" y="4097820"/>
        <a:ext cx="5908590" cy="557154"/>
      </dsp:txXfrm>
    </dsp:sp>
    <dsp:sp modelId="{961A1318-4C67-4937-A55B-E94B768D012D}">
      <dsp:nvSpPr>
        <dsp:cNvPr id="0" name=""/>
        <dsp:cNvSpPr/>
      </dsp:nvSpPr>
      <dsp:spPr>
        <a:xfrm>
          <a:off x="-308756" y="4097820"/>
          <a:ext cx="3917876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i="0" kern="1200" dirty="0">
              <a:solidFill>
                <a:schemeClr val="tx1"/>
              </a:solidFill>
            </a:rPr>
            <a:t>Dr Shannon Johnston</a:t>
          </a:r>
          <a:endParaRPr lang="en-AU" sz="1300" b="1" kern="1200" dirty="0">
            <a:solidFill>
              <a:schemeClr val="tx1"/>
            </a:solidFill>
          </a:endParaRPr>
        </a:p>
      </dsp:txBody>
      <dsp:txXfrm>
        <a:off x="-281553" y="4125023"/>
        <a:ext cx="3863470" cy="529951"/>
      </dsp:txXfrm>
    </dsp:sp>
    <dsp:sp modelId="{E6F4D17F-B8B3-4315-BE4F-95896B6071E6}">
      <dsp:nvSpPr>
        <dsp:cNvPr id="0" name=""/>
        <dsp:cNvSpPr/>
      </dsp:nvSpPr>
      <dsp:spPr>
        <a:xfrm>
          <a:off x="3842707" y="4682832"/>
          <a:ext cx="5932337" cy="557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chemeClr val="bg1"/>
              </a:solidFill>
            </a:rPr>
            <a:t>HERDSA Administration Manager</a:t>
          </a:r>
        </a:p>
      </dsp:txBody>
      <dsp:txXfrm>
        <a:off x="3842707" y="4682832"/>
        <a:ext cx="5932337" cy="557154"/>
      </dsp:txXfrm>
    </dsp:sp>
    <dsp:sp modelId="{C9839CBF-1752-4E2F-8B1B-E16E3B6473B0}">
      <dsp:nvSpPr>
        <dsp:cNvPr id="0" name=""/>
        <dsp:cNvSpPr/>
      </dsp:nvSpPr>
      <dsp:spPr>
        <a:xfrm>
          <a:off x="-308118" y="4682832"/>
          <a:ext cx="3915327" cy="55715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chemeClr val="tx1"/>
              </a:solidFill>
            </a:rPr>
            <a:t>Jennifer </a:t>
          </a:r>
          <a:r>
            <a:rPr lang="en-AU" sz="1300" b="1" kern="1200" dirty="0" err="1">
              <a:solidFill>
                <a:schemeClr val="tx1"/>
              </a:solidFill>
            </a:rPr>
            <a:t>Ungaro</a:t>
          </a:r>
          <a:endParaRPr lang="en-AU" sz="1300" b="1" kern="1200" dirty="0">
            <a:solidFill>
              <a:schemeClr val="tx1"/>
            </a:solidFill>
          </a:endParaRPr>
        </a:p>
      </dsp:txBody>
      <dsp:txXfrm>
        <a:off x="-280915" y="4710035"/>
        <a:ext cx="3860921" cy="529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0CEB2B-A5C7-5028-AE89-EAEA2651DE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7E556-0035-94EB-0800-7D83FFD4A2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447B0-FE63-4B57-BDEB-F10AB807DB21}" type="datetimeFigureOut">
              <a:rPr lang="en-AU" smtClean="0"/>
              <a:t>9/07/2025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0303E-D26D-27FE-4BBE-2C63DEED01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2313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B9159-175B-4D06-9988-D86BECA542E8}" type="datetimeFigureOut">
              <a:rPr lang="id-ID" smtClean="0"/>
              <a:t>09/07/2025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C5B41-1C65-42B3-8A72-C891432DA6F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7734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5B41-1C65-42B3-8A72-C891432DA6F4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8067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5B41-1C65-42B3-8A72-C891432DA6F4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7559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5B41-1C65-42B3-8A72-C891432DA6F4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7593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en-US" sz="12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Networks Portfolio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C5B41-1C65-42B3-8A72-C891432DA6F4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8526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C12491C0-983F-990B-53DE-9CA270AD5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A94EB09A-CC21-5A0F-C575-5CEEAF6AB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887DB04E-A37B-7508-E096-4FD8A719F4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739114-1E55-A74C-A420-0F6175BD891C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22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DD558EE9-FB66-3D21-3774-EC0B242DFD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A0583D5-890A-7B5B-8A36-3E4ED72E2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0AF59E10-EE61-EBA6-E231-8A135278B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6DE8B4-CFD3-0349-BB58-27A8EE6F096B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24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AU" sz="1200" b="1" i="0" u="none" strike="noStrike" kern="1200" dirty="0">
                <a:solidFill>
                  <a:srgbClr val="000000"/>
                </a:solidFill>
                <a:effectLst/>
                <a:highlight>
                  <a:srgbClr val="E8E8E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$    1,500.00</a:t>
            </a:r>
            <a:endParaRPr lang="en-AU" sz="1200" b="0" i="0" u="none" strike="noStrike" dirty="0">
              <a:effectLst/>
              <a:highlight>
                <a:srgbClr val="E8E8ED"/>
              </a:highlight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AU" sz="1200" b="0" i="0" u="none" strike="noStrike" kern="1200" dirty="0">
                <a:solidFill>
                  <a:srgbClr val="000000"/>
                </a:solidFill>
                <a:effectLst/>
                <a:highlight>
                  <a:srgbClr val="CDCDDA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$    2,000.00</a:t>
            </a:r>
            <a:endParaRPr lang="en-AU" sz="1200" b="0" i="0" u="none" strike="noStrike" dirty="0">
              <a:effectLst/>
              <a:highlight>
                <a:srgbClr val="CDCDDA"/>
              </a:highlight>
              <a:latin typeface="Arial" panose="020B0604020202020204" pitchFamily="34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54FF1E-B89F-DC48-A3E1-3D20A804F2E0}" type="slidenum">
              <a:rPr lang="en-AU" altLang="en-US" smtClean="0"/>
              <a:pPr>
                <a:defRPr/>
              </a:pPr>
              <a:t>25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63184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54FF1E-B89F-DC48-A3E1-3D20A804F2E0}" type="slidenum">
              <a:rPr lang="en-AU" altLang="en-US" smtClean="0"/>
              <a:pPr>
                <a:defRPr/>
              </a:pPr>
              <a:t>26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54725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4EA8B549-2F82-2C35-B1E5-B391879E68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0C24F644-3F8E-74AE-DCC2-49CEB142B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B724143-AFCF-2B39-CD65-3D54603A73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2B85A-1A65-674C-94C4-EF5DF595F468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27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4C49F5-43B2-45FC-A409-DB78AE740F8B}"/>
              </a:ext>
            </a:extLst>
          </p:cNvPr>
          <p:cNvCxnSpPr/>
          <p:nvPr userDrawn="1"/>
        </p:nvCxnSpPr>
        <p:spPr>
          <a:xfrm flipH="1">
            <a:off x="2833437" y="6533621"/>
            <a:ext cx="8503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een logo with black background&#10;&#10;AI-generated content may be incorrect.">
            <a:extLst>
              <a:ext uri="{FF2B5EF4-FFF2-40B4-BE49-F238E27FC236}">
                <a16:creationId xmlns:a16="http://schemas.microsoft.com/office/drawing/2014/main" id="{23B46886-FB6F-D6A4-6554-69F7E891CF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34" y="6309388"/>
            <a:ext cx="1697517" cy="38058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200A26-B273-4D37-A4A3-B2B9B8511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85" y="1498772"/>
            <a:ext cx="1038303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5599D21-1869-448E-A622-CEAA3274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07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4C49F5-43B2-45FC-A409-DB78AE740F8B}"/>
              </a:ext>
            </a:extLst>
          </p:cNvPr>
          <p:cNvCxnSpPr/>
          <p:nvPr userDrawn="1"/>
        </p:nvCxnSpPr>
        <p:spPr>
          <a:xfrm flipH="1">
            <a:off x="2833437" y="6533621"/>
            <a:ext cx="8503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een logo with black background&#10;&#10;AI-generated content may be incorrect.">
            <a:extLst>
              <a:ext uri="{FF2B5EF4-FFF2-40B4-BE49-F238E27FC236}">
                <a16:creationId xmlns:a16="http://schemas.microsoft.com/office/drawing/2014/main" id="{23B46886-FB6F-D6A4-6554-69F7E891CF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34" y="6309388"/>
            <a:ext cx="1697517" cy="380582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C40F3194-09DE-4AC7-A174-C7D3C74FDE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5439" y="1217785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C6DDCE4F-1ECA-4D2B-B1AE-7D0A79FA40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5439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200A26-B273-4D37-A4A3-B2B9B8511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327" y="1846212"/>
            <a:ext cx="1038303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788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0E1836C-31D9-4885-8AC5-ABFC564FE4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70427" y="1"/>
            <a:ext cx="7021572" cy="6032945"/>
          </a:xfrm>
          <a:custGeom>
            <a:avLst/>
            <a:gdLst>
              <a:gd name="connsiteX0" fmla="*/ 1031106 w 7021572"/>
              <a:gd name="connsiteY0" fmla="*/ 0 h 6032945"/>
              <a:gd name="connsiteX1" fmla="*/ 7021572 w 7021572"/>
              <a:gd name="connsiteY1" fmla="*/ 0 h 6032945"/>
              <a:gd name="connsiteX2" fmla="*/ 7021572 w 7021572"/>
              <a:gd name="connsiteY2" fmla="*/ 5484686 h 6032945"/>
              <a:gd name="connsiteX3" fmla="*/ 1424105 w 7021572"/>
              <a:gd name="connsiteY3" fmla="*/ 5408650 h 6032945"/>
              <a:gd name="connsiteX4" fmla="*/ 1031106 w 7021572"/>
              <a:gd name="connsiteY4" fmla="*/ 0 h 6032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1572" h="6032945">
                <a:moveTo>
                  <a:pt x="1031106" y="0"/>
                </a:moveTo>
                <a:lnTo>
                  <a:pt x="7021572" y="0"/>
                </a:lnTo>
                <a:lnTo>
                  <a:pt x="7021572" y="5484686"/>
                </a:lnTo>
                <a:cubicBezTo>
                  <a:pt x="5289184" y="3670410"/>
                  <a:pt x="3608694" y="7451030"/>
                  <a:pt x="1424105" y="5408650"/>
                </a:cubicBezTo>
                <a:cubicBezTo>
                  <a:pt x="-1042032" y="3103050"/>
                  <a:pt x="288061" y="1349236"/>
                  <a:pt x="10311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54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6909B546-A326-4F4A-B445-A81F25D335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202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DA162D3-7368-43C0-8DB6-6AEBB8CB87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200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2104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Titl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8AFCD3FB-157B-437B-896E-101297174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5439" y="1217785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3E6AC67-2C6C-4145-8FBD-B564FA32FB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5439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4350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FC75A1-B754-4A2C-A3E0-0A62EB5004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7742" y="1726023"/>
            <a:ext cx="6286838" cy="4279020"/>
          </a:xfrm>
          <a:custGeom>
            <a:avLst/>
            <a:gdLst>
              <a:gd name="connsiteX0" fmla="*/ 4985457 w 6286839"/>
              <a:gd name="connsiteY0" fmla="*/ 0 h 3621562"/>
              <a:gd name="connsiteX1" fmla="*/ 6286839 w 6286839"/>
              <a:gd name="connsiteY1" fmla="*/ 0 h 3621562"/>
              <a:gd name="connsiteX2" fmla="*/ 6286839 w 6286839"/>
              <a:gd name="connsiteY2" fmla="*/ 3621562 h 3621562"/>
              <a:gd name="connsiteX3" fmla="*/ 4985457 w 6286839"/>
              <a:gd name="connsiteY3" fmla="*/ 3621562 h 3621562"/>
              <a:gd name="connsiteX4" fmla="*/ 2404018 w 6286839"/>
              <a:gd name="connsiteY4" fmla="*/ 0 h 3621562"/>
              <a:gd name="connsiteX5" fmla="*/ 4808036 w 6286839"/>
              <a:gd name="connsiteY5" fmla="*/ 0 h 3621562"/>
              <a:gd name="connsiteX6" fmla="*/ 4808036 w 6286839"/>
              <a:gd name="connsiteY6" fmla="*/ 3621562 h 3621562"/>
              <a:gd name="connsiteX7" fmla="*/ 2404018 w 6286839"/>
              <a:gd name="connsiteY7" fmla="*/ 3621562 h 3621562"/>
              <a:gd name="connsiteX8" fmla="*/ 0 w 6286839"/>
              <a:gd name="connsiteY8" fmla="*/ 1810781 h 3621562"/>
              <a:gd name="connsiteX9" fmla="*/ 2404018 w 6286839"/>
              <a:gd name="connsiteY9" fmla="*/ 0 h 362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86839" h="3621562">
                <a:moveTo>
                  <a:pt x="4985457" y="0"/>
                </a:moveTo>
                <a:lnTo>
                  <a:pt x="6286839" y="0"/>
                </a:lnTo>
                <a:lnTo>
                  <a:pt x="6286839" y="3621562"/>
                </a:lnTo>
                <a:lnTo>
                  <a:pt x="4985457" y="3621562"/>
                </a:lnTo>
                <a:close/>
                <a:moveTo>
                  <a:pt x="2404018" y="0"/>
                </a:moveTo>
                <a:lnTo>
                  <a:pt x="4808036" y="0"/>
                </a:lnTo>
                <a:lnTo>
                  <a:pt x="4808036" y="3621562"/>
                </a:lnTo>
                <a:lnTo>
                  <a:pt x="2404018" y="3621562"/>
                </a:lnTo>
                <a:cubicBezTo>
                  <a:pt x="1076316" y="3621562"/>
                  <a:pt x="0" y="2810848"/>
                  <a:pt x="0" y="1810781"/>
                </a:cubicBezTo>
                <a:cubicBezTo>
                  <a:pt x="0" y="810714"/>
                  <a:pt x="1076316" y="0"/>
                  <a:pt x="24040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574C0B6-C1AF-4B1F-B678-FF85E6D523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202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A4746C9-93E9-42E3-96A2-53363BD282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200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12095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Image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4B73454-4DE1-4683-80D7-3F764A55BCE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545887" y="3041752"/>
            <a:ext cx="1703388" cy="2738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1EF4414-2A81-4C24-AC60-5B7DA3A2B70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584598" y="2849341"/>
            <a:ext cx="1703388" cy="2738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F97B240-51CC-488E-B902-EE94C3C8015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50149" y="2844800"/>
            <a:ext cx="1703388" cy="2738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E6A5D38-F6CA-4194-9B67-6584EF5AE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6643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8C00B87-D602-493E-B109-0C01E09D53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5439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920872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Imag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77B7CF0-6CC6-4AA5-847C-3DC3D4092E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938" y="1617663"/>
            <a:ext cx="2546350" cy="2708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22CFBFD-5837-408A-9D63-48EED5336D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2025" y="1617663"/>
            <a:ext cx="2546350" cy="2708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E2DC5FD-CDE6-43B5-B690-55D18798E8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4113" y="1617663"/>
            <a:ext cx="2546350" cy="4608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2B301D3-F203-413F-8D2B-BDC8F2B644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4613" y="1617663"/>
            <a:ext cx="2546350" cy="2708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43200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Image Righ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3D471A-6448-42E8-BF90-E2FAE7EC3FD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99225" y="-17463"/>
            <a:ext cx="2806700" cy="4406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715E2CD-5143-4B75-BF74-1E7C28539D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385300" y="2451100"/>
            <a:ext cx="2806700" cy="4406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7924FAD-EAE5-4D15-8736-0789B6CF05D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99009" y="4465638"/>
            <a:ext cx="2806916" cy="2392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9A46E7DC-5A7C-499A-A546-B7E8BB590E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202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646BFBD-0435-46DA-9757-E75426D9D7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200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50891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Image Lef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69123F-4ED9-44BE-B4BC-D1AF69D9AB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3576" y="1617670"/>
            <a:ext cx="3536950" cy="47513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7CB6BCD3-C6EE-4A18-8486-EC5DAF5071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202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2AFF4845-9CF8-41F5-BFD2-A85A351CE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200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580499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2200" y="2013009"/>
            <a:ext cx="806824" cy="806824"/>
          </a:xfrm>
          <a:custGeom>
            <a:avLst/>
            <a:gdLst>
              <a:gd name="connsiteX0" fmla="*/ 403412 w 806824"/>
              <a:gd name="connsiteY0" fmla="*/ 0 h 806824"/>
              <a:gd name="connsiteX1" fmla="*/ 806824 w 806824"/>
              <a:gd name="connsiteY1" fmla="*/ 403412 h 806824"/>
              <a:gd name="connsiteX2" fmla="*/ 403412 w 806824"/>
              <a:gd name="connsiteY2" fmla="*/ 806824 h 806824"/>
              <a:gd name="connsiteX3" fmla="*/ 0 w 806824"/>
              <a:gd name="connsiteY3" fmla="*/ 403412 h 806824"/>
              <a:gd name="connsiteX4" fmla="*/ 403412 w 806824"/>
              <a:gd name="connsiteY4" fmla="*/ 0 h 80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6824" h="806824">
                <a:moveTo>
                  <a:pt x="403412" y="0"/>
                </a:moveTo>
                <a:cubicBezTo>
                  <a:pt x="626210" y="0"/>
                  <a:pt x="806824" y="180614"/>
                  <a:pt x="806824" y="403412"/>
                </a:cubicBezTo>
                <a:cubicBezTo>
                  <a:pt x="806824" y="626210"/>
                  <a:pt x="626210" y="806824"/>
                  <a:pt x="403412" y="806824"/>
                </a:cubicBezTo>
                <a:cubicBezTo>
                  <a:pt x="180614" y="806824"/>
                  <a:pt x="0" y="626210"/>
                  <a:pt x="0" y="403412"/>
                </a:cubicBezTo>
                <a:cubicBezTo>
                  <a:pt x="0" y="180614"/>
                  <a:pt x="180614" y="0"/>
                  <a:pt x="40341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152530" y="4712949"/>
            <a:ext cx="1385047" cy="1385047"/>
          </a:xfrm>
          <a:custGeom>
            <a:avLst/>
            <a:gdLst>
              <a:gd name="connsiteX0" fmla="*/ 0 w 1385047"/>
              <a:gd name="connsiteY0" fmla="*/ 0 h 1385047"/>
              <a:gd name="connsiteX1" fmla="*/ 1385047 w 1385047"/>
              <a:gd name="connsiteY1" fmla="*/ 0 h 1385047"/>
              <a:gd name="connsiteX2" fmla="*/ 1385047 w 1385047"/>
              <a:gd name="connsiteY2" fmla="*/ 1385047 h 1385047"/>
              <a:gd name="connsiteX3" fmla="*/ 0 w 1385047"/>
              <a:gd name="connsiteY3" fmla="*/ 1385047 h 1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047" h="1385047">
                <a:moveTo>
                  <a:pt x="0" y="0"/>
                </a:moveTo>
                <a:lnTo>
                  <a:pt x="1385047" y="0"/>
                </a:lnTo>
                <a:lnTo>
                  <a:pt x="1385047" y="1385047"/>
                </a:lnTo>
                <a:lnTo>
                  <a:pt x="0" y="1385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328648" y="4712949"/>
            <a:ext cx="1385047" cy="1385047"/>
          </a:xfrm>
          <a:custGeom>
            <a:avLst/>
            <a:gdLst>
              <a:gd name="connsiteX0" fmla="*/ 0 w 1385047"/>
              <a:gd name="connsiteY0" fmla="*/ 0 h 1385047"/>
              <a:gd name="connsiteX1" fmla="*/ 1385047 w 1385047"/>
              <a:gd name="connsiteY1" fmla="*/ 0 h 1385047"/>
              <a:gd name="connsiteX2" fmla="*/ 1385047 w 1385047"/>
              <a:gd name="connsiteY2" fmla="*/ 1385047 h 1385047"/>
              <a:gd name="connsiteX3" fmla="*/ 0 w 1385047"/>
              <a:gd name="connsiteY3" fmla="*/ 1385047 h 1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047" h="1385047">
                <a:moveTo>
                  <a:pt x="0" y="0"/>
                </a:moveTo>
                <a:lnTo>
                  <a:pt x="1385047" y="0"/>
                </a:lnTo>
                <a:lnTo>
                  <a:pt x="1385047" y="1385047"/>
                </a:lnTo>
                <a:lnTo>
                  <a:pt x="0" y="1385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673352" y="4650345"/>
            <a:ext cx="1519518" cy="1519518"/>
          </a:xfrm>
          <a:custGeom>
            <a:avLst/>
            <a:gdLst>
              <a:gd name="connsiteX0" fmla="*/ 0 w 1519518"/>
              <a:gd name="connsiteY0" fmla="*/ 0 h 1519518"/>
              <a:gd name="connsiteX1" fmla="*/ 1519518 w 1519518"/>
              <a:gd name="connsiteY1" fmla="*/ 0 h 1519518"/>
              <a:gd name="connsiteX2" fmla="*/ 1519518 w 1519518"/>
              <a:gd name="connsiteY2" fmla="*/ 1519518 h 1519518"/>
              <a:gd name="connsiteX3" fmla="*/ 0 w 1519518"/>
              <a:gd name="connsiteY3" fmla="*/ 1519518 h 151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518" h="1519518">
                <a:moveTo>
                  <a:pt x="0" y="0"/>
                </a:moveTo>
                <a:lnTo>
                  <a:pt x="1519518" y="0"/>
                </a:lnTo>
                <a:lnTo>
                  <a:pt x="1519518" y="1519518"/>
                </a:lnTo>
                <a:lnTo>
                  <a:pt x="0" y="151951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152530" y="3309191"/>
            <a:ext cx="1385047" cy="1385047"/>
          </a:xfrm>
          <a:custGeom>
            <a:avLst/>
            <a:gdLst>
              <a:gd name="connsiteX0" fmla="*/ 0 w 1385047"/>
              <a:gd name="connsiteY0" fmla="*/ 0 h 1385047"/>
              <a:gd name="connsiteX1" fmla="*/ 1385047 w 1385047"/>
              <a:gd name="connsiteY1" fmla="*/ 0 h 1385047"/>
              <a:gd name="connsiteX2" fmla="*/ 1385047 w 1385047"/>
              <a:gd name="connsiteY2" fmla="*/ 1385047 h 1385047"/>
              <a:gd name="connsiteX3" fmla="*/ 0 w 1385047"/>
              <a:gd name="connsiteY3" fmla="*/ 1385047 h 1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047" h="1385047">
                <a:moveTo>
                  <a:pt x="0" y="0"/>
                </a:moveTo>
                <a:lnTo>
                  <a:pt x="1385047" y="0"/>
                </a:lnTo>
                <a:lnTo>
                  <a:pt x="1385047" y="1385047"/>
                </a:lnTo>
                <a:lnTo>
                  <a:pt x="0" y="1385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40589" y="3309191"/>
            <a:ext cx="1385047" cy="1385047"/>
          </a:xfrm>
          <a:custGeom>
            <a:avLst/>
            <a:gdLst>
              <a:gd name="connsiteX0" fmla="*/ 0 w 1385047"/>
              <a:gd name="connsiteY0" fmla="*/ 0 h 1385047"/>
              <a:gd name="connsiteX1" fmla="*/ 1385047 w 1385047"/>
              <a:gd name="connsiteY1" fmla="*/ 0 h 1385047"/>
              <a:gd name="connsiteX2" fmla="*/ 1385047 w 1385047"/>
              <a:gd name="connsiteY2" fmla="*/ 1385047 h 1385047"/>
              <a:gd name="connsiteX3" fmla="*/ 0 w 1385047"/>
              <a:gd name="connsiteY3" fmla="*/ 1385047 h 1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047" h="1385047">
                <a:moveTo>
                  <a:pt x="0" y="0"/>
                </a:moveTo>
                <a:lnTo>
                  <a:pt x="1385047" y="0"/>
                </a:lnTo>
                <a:lnTo>
                  <a:pt x="1385047" y="1385047"/>
                </a:lnTo>
                <a:lnTo>
                  <a:pt x="0" y="1385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28648" y="3309191"/>
            <a:ext cx="1385047" cy="1385047"/>
          </a:xfrm>
          <a:custGeom>
            <a:avLst/>
            <a:gdLst>
              <a:gd name="connsiteX0" fmla="*/ 0 w 1385047"/>
              <a:gd name="connsiteY0" fmla="*/ 0 h 1385047"/>
              <a:gd name="connsiteX1" fmla="*/ 1385047 w 1385047"/>
              <a:gd name="connsiteY1" fmla="*/ 0 h 1385047"/>
              <a:gd name="connsiteX2" fmla="*/ 1385047 w 1385047"/>
              <a:gd name="connsiteY2" fmla="*/ 1385047 h 1385047"/>
              <a:gd name="connsiteX3" fmla="*/ 0 w 1385047"/>
              <a:gd name="connsiteY3" fmla="*/ 1385047 h 1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047" h="1385047">
                <a:moveTo>
                  <a:pt x="0" y="0"/>
                </a:moveTo>
                <a:lnTo>
                  <a:pt x="1385047" y="0"/>
                </a:lnTo>
                <a:lnTo>
                  <a:pt x="1385047" y="1385047"/>
                </a:lnTo>
                <a:lnTo>
                  <a:pt x="0" y="1385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085293" y="1838197"/>
            <a:ext cx="1519518" cy="1519518"/>
          </a:xfrm>
          <a:custGeom>
            <a:avLst/>
            <a:gdLst>
              <a:gd name="connsiteX0" fmla="*/ 0 w 1519518"/>
              <a:gd name="connsiteY0" fmla="*/ 0 h 1519518"/>
              <a:gd name="connsiteX1" fmla="*/ 1519518 w 1519518"/>
              <a:gd name="connsiteY1" fmla="*/ 0 h 1519518"/>
              <a:gd name="connsiteX2" fmla="*/ 1519518 w 1519518"/>
              <a:gd name="connsiteY2" fmla="*/ 1519518 h 1519518"/>
              <a:gd name="connsiteX3" fmla="*/ 0 w 1519518"/>
              <a:gd name="connsiteY3" fmla="*/ 1519518 h 151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518" h="1519518">
                <a:moveTo>
                  <a:pt x="0" y="0"/>
                </a:moveTo>
                <a:lnTo>
                  <a:pt x="1519518" y="0"/>
                </a:lnTo>
                <a:lnTo>
                  <a:pt x="1519518" y="1519518"/>
                </a:lnTo>
                <a:lnTo>
                  <a:pt x="0" y="151951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0589" y="1905433"/>
            <a:ext cx="1385047" cy="1385047"/>
          </a:xfrm>
          <a:custGeom>
            <a:avLst/>
            <a:gdLst>
              <a:gd name="connsiteX0" fmla="*/ 0 w 1385047"/>
              <a:gd name="connsiteY0" fmla="*/ 0 h 1385047"/>
              <a:gd name="connsiteX1" fmla="*/ 1385047 w 1385047"/>
              <a:gd name="connsiteY1" fmla="*/ 0 h 1385047"/>
              <a:gd name="connsiteX2" fmla="*/ 1385047 w 1385047"/>
              <a:gd name="connsiteY2" fmla="*/ 1385047 h 1385047"/>
              <a:gd name="connsiteX3" fmla="*/ 0 w 1385047"/>
              <a:gd name="connsiteY3" fmla="*/ 1385047 h 1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047" h="1385047">
                <a:moveTo>
                  <a:pt x="0" y="0"/>
                </a:moveTo>
                <a:lnTo>
                  <a:pt x="1385047" y="0"/>
                </a:lnTo>
                <a:lnTo>
                  <a:pt x="1385047" y="1385047"/>
                </a:lnTo>
                <a:lnTo>
                  <a:pt x="0" y="1385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442EE2A0-D3D7-402E-9E00-2DC7F5884B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28648" y="1905433"/>
            <a:ext cx="1385047" cy="1385047"/>
          </a:xfrm>
          <a:custGeom>
            <a:avLst/>
            <a:gdLst>
              <a:gd name="connsiteX0" fmla="*/ 0 w 1385047"/>
              <a:gd name="connsiteY0" fmla="*/ 0 h 1385047"/>
              <a:gd name="connsiteX1" fmla="*/ 1385047 w 1385047"/>
              <a:gd name="connsiteY1" fmla="*/ 0 h 1385047"/>
              <a:gd name="connsiteX2" fmla="*/ 1385047 w 1385047"/>
              <a:gd name="connsiteY2" fmla="*/ 1385047 h 1385047"/>
              <a:gd name="connsiteX3" fmla="*/ 0 w 1385047"/>
              <a:gd name="connsiteY3" fmla="*/ 1385047 h 1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047" h="1385047">
                <a:moveTo>
                  <a:pt x="0" y="0"/>
                </a:moveTo>
                <a:lnTo>
                  <a:pt x="1385047" y="0"/>
                </a:lnTo>
                <a:lnTo>
                  <a:pt x="1385047" y="1385047"/>
                </a:lnTo>
                <a:lnTo>
                  <a:pt x="0" y="1385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7CB6BCD3-C6EE-4A18-8486-EC5DAF5071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202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AFF4845-9CF8-41F5-BFD2-A85A351CE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200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332207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0D1FE3-3E69-4058-8DAF-C47110B135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0388" y="3314802"/>
            <a:ext cx="693260" cy="693260"/>
          </a:xfrm>
          <a:custGeom>
            <a:avLst/>
            <a:gdLst>
              <a:gd name="connsiteX0" fmla="*/ 346630 w 693260"/>
              <a:gd name="connsiteY0" fmla="*/ 0 h 693260"/>
              <a:gd name="connsiteX1" fmla="*/ 693260 w 693260"/>
              <a:gd name="connsiteY1" fmla="*/ 346630 h 693260"/>
              <a:gd name="connsiteX2" fmla="*/ 346630 w 693260"/>
              <a:gd name="connsiteY2" fmla="*/ 693260 h 693260"/>
              <a:gd name="connsiteX3" fmla="*/ 0 w 693260"/>
              <a:gd name="connsiteY3" fmla="*/ 346630 h 693260"/>
              <a:gd name="connsiteX4" fmla="*/ 346630 w 693260"/>
              <a:gd name="connsiteY4" fmla="*/ 0 h 69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260" h="693260">
                <a:moveTo>
                  <a:pt x="346630" y="0"/>
                </a:moveTo>
                <a:cubicBezTo>
                  <a:pt x="538068" y="0"/>
                  <a:pt x="693260" y="155192"/>
                  <a:pt x="693260" y="346630"/>
                </a:cubicBezTo>
                <a:cubicBezTo>
                  <a:pt x="693260" y="538068"/>
                  <a:pt x="538068" y="693260"/>
                  <a:pt x="346630" y="693260"/>
                </a:cubicBezTo>
                <a:cubicBezTo>
                  <a:pt x="155192" y="693260"/>
                  <a:pt x="0" y="538068"/>
                  <a:pt x="0" y="346630"/>
                </a:cubicBezTo>
                <a:cubicBezTo>
                  <a:pt x="0" y="155192"/>
                  <a:pt x="155192" y="0"/>
                  <a:pt x="3466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6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F0D1FE3-3E69-4058-8DAF-C47110B135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14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12550" y="1617669"/>
            <a:ext cx="2331303" cy="1525581"/>
          </a:xfrm>
          <a:custGeom>
            <a:avLst/>
            <a:gdLst>
              <a:gd name="connsiteX0" fmla="*/ 0 w 3344827"/>
              <a:gd name="connsiteY0" fmla="*/ 0 h 1873188"/>
              <a:gd name="connsiteX1" fmla="*/ 3344827 w 3344827"/>
              <a:gd name="connsiteY1" fmla="*/ 0 h 1873188"/>
              <a:gd name="connsiteX2" fmla="*/ 3344827 w 3344827"/>
              <a:gd name="connsiteY2" fmla="*/ 1873188 h 1873188"/>
              <a:gd name="connsiteX3" fmla="*/ 0 w 3344827"/>
              <a:gd name="connsiteY3" fmla="*/ 1873188 h 187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827" h="1873188">
                <a:moveTo>
                  <a:pt x="0" y="0"/>
                </a:moveTo>
                <a:lnTo>
                  <a:pt x="3344827" y="0"/>
                </a:lnTo>
                <a:lnTo>
                  <a:pt x="3344827" y="1873188"/>
                </a:lnTo>
                <a:lnTo>
                  <a:pt x="0" y="18731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539300" y="1617668"/>
            <a:ext cx="2331303" cy="2325681"/>
          </a:xfrm>
          <a:custGeom>
            <a:avLst/>
            <a:gdLst>
              <a:gd name="connsiteX0" fmla="*/ 0 w 3344827"/>
              <a:gd name="connsiteY0" fmla="*/ 0 h 1873188"/>
              <a:gd name="connsiteX1" fmla="*/ 3344827 w 3344827"/>
              <a:gd name="connsiteY1" fmla="*/ 0 h 1873188"/>
              <a:gd name="connsiteX2" fmla="*/ 3344827 w 3344827"/>
              <a:gd name="connsiteY2" fmla="*/ 1873188 h 1873188"/>
              <a:gd name="connsiteX3" fmla="*/ 0 w 3344827"/>
              <a:gd name="connsiteY3" fmla="*/ 1873188 h 187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827" h="1873188">
                <a:moveTo>
                  <a:pt x="0" y="0"/>
                </a:moveTo>
                <a:lnTo>
                  <a:pt x="3344827" y="0"/>
                </a:lnTo>
                <a:lnTo>
                  <a:pt x="3344827" y="1873188"/>
                </a:lnTo>
                <a:lnTo>
                  <a:pt x="0" y="18731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" y="1617669"/>
            <a:ext cx="2331303" cy="1525581"/>
          </a:xfrm>
          <a:custGeom>
            <a:avLst/>
            <a:gdLst>
              <a:gd name="connsiteX0" fmla="*/ 0 w 3344827"/>
              <a:gd name="connsiteY0" fmla="*/ 0 h 1873188"/>
              <a:gd name="connsiteX1" fmla="*/ 3344827 w 3344827"/>
              <a:gd name="connsiteY1" fmla="*/ 0 h 1873188"/>
              <a:gd name="connsiteX2" fmla="*/ 3344827 w 3344827"/>
              <a:gd name="connsiteY2" fmla="*/ 1873188 h 1873188"/>
              <a:gd name="connsiteX3" fmla="*/ 0 w 3344827"/>
              <a:gd name="connsiteY3" fmla="*/ 1873188 h 187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827" h="1873188">
                <a:moveTo>
                  <a:pt x="0" y="0"/>
                </a:moveTo>
                <a:lnTo>
                  <a:pt x="3344827" y="0"/>
                </a:lnTo>
                <a:lnTo>
                  <a:pt x="3344827" y="1873188"/>
                </a:lnTo>
                <a:lnTo>
                  <a:pt x="0" y="18731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6" name="Picture Placeholder 25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66051" y="1617668"/>
            <a:ext cx="3544912" cy="2325682"/>
          </a:xfrm>
          <a:custGeom>
            <a:avLst/>
            <a:gdLst>
              <a:gd name="connsiteX0" fmla="*/ 0 w 3344827"/>
              <a:gd name="connsiteY0" fmla="*/ 0 h 1873188"/>
              <a:gd name="connsiteX1" fmla="*/ 3344827 w 3344827"/>
              <a:gd name="connsiteY1" fmla="*/ 0 h 1873188"/>
              <a:gd name="connsiteX2" fmla="*/ 3344827 w 3344827"/>
              <a:gd name="connsiteY2" fmla="*/ 1873188 h 1873188"/>
              <a:gd name="connsiteX3" fmla="*/ 0 w 3344827"/>
              <a:gd name="connsiteY3" fmla="*/ 1873188 h 187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827" h="1873188">
                <a:moveTo>
                  <a:pt x="0" y="0"/>
                </a:moveTo>
                <a:lnTo>
                  <a:pt x="3344827" y="0"/>
                </a:lnTo>
                <a:lnTo>
                  <a:pt x="3344827" y="1873188"/>
                </a:lnTo>
                <a:lnTo>
                  <a:pt x="0" y="18731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7" name="Picture Placeholder 25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539300" y="4060563"/>
            <a:ext cx="5971662" cy="2168788"/>
          </a:xfrm>
          <a:custGeom>
            <a:avLst/>
            <a:gdLst>
              <a:gd name="connsiteX0" fmla="*/ 0 w 3344827"/>
              <a:gd name="connsiteY0" fmla="*/ 0 h 1873188"/>
              <a:gd name="connsiteX1" fmla="*/ 3344827 w 3344827"/>
              <a:gd name="connsiteY1" fmla="*/ 0 h 1873188"/>
              <a:gd name="connsiteX2" fmla="*/ 3344827 w 3344827"/>
              <a:gd name="connsiteY2" fmla="*/ 1873188 h 1873188"/>
              <a:gd name="connsiteX3" fmla="*/ 0 w 3344827"/>
              <a:gd name="connsiteY3" fmla="*/ 1873188 h 187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827" h="1873188">
                <a:moveTo>
                  <a:pt x="0" y="0"/>
                </a:moveTo>
                <a:lnTo>
                  <a:pt x="3344827" y="0"/>
                </a:lnTo>
                <a:lnTo>
                  <a:pt x="3344827" y="1873188"/>
                </a:lnTo>
                <a:lnTo>
                  <a:pt x="0" y="18731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20" name="Picture Placeholder 25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5800" y="3245747"/>
            <a:ext cx="4758052" cy="2983604"/>
          </a:xfrm>
          <a:custGeom>
            <a:avLst/>
            <a:gdLst>
              <a:gd name="connsiteX0" fmla="*/ 0 w 3344827"/>
              <a:gd name="connsiteY0" fmla="*/ 0 h 1873188"/>
              <a:gd name="connsiteX1" fmla="*/ 3344827 w 3344827"/>
              <a:gd name="connsiteY1" fmla="*/ 0 h 1873188"/>
              <a:gd name="connsiteX2" fmla="*/ 3344827 w 3344827"/>
              <a:gd name="connsiteY2" fmla="*/ 1873188 h 1873188"/>
              <a:gd name="connsiteX3" fmla="*/ 0 w 3344827"/>
              <a:gd name="connsiteY3" fmla="*/ 1873188 h 187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827" h="1873188">
                <a:moveTo>
                  <a:pt x="0" y="0"/>
                </a:moveTo>
                <a:lnTo>
                  <a:pt x="3344827" y="0"/>
                </a:lnTo>
                <a:lnTo>
                  <a:pt x="3344827" y="1873188"/>
                </a:lnTo>
                <a:lnTo>
                  <a:pt x="0" y="18731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9944E73-3E4E-4629-BCEB-2AD3815EB8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6643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C269693E-3F33-4C2F-9A04-74BC2D458C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5439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90293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Three Image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3078" y="1786056"/>
            <a:ext cx="2510957" cy="1393371"/>
          </a:xfrm>
          <a:custGeom>
            <a:avLst/>
            <a:gdLst>
              <a:gd name="connsiteX0" fmla="*/ 0 w 2510957"/>
              <a:gd name="connsiteY0" fmla="*/ 0 h 1393371"/>
              <a:gd name="connsiteX1" fmla="*/ 2510957 w 2510957"/>
              <a:gd name="connsiteY1" fmla="*/ 0 h 1393371"/>
              <a:gd name="connsiteX2" fmla="*/ 2510957 w 2510957"/>
              <a:gd name="connsiteY2" fmla="*/ 1393371 h 1393371"/>
              <a:gd name="connsiteX3" fmla="*/ 0 w 2510957"/>
              <a:gd name="connsiteY3" fmla="*/ 1393371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957" h="1393371">
                <a:moveTo>
                  <a:pt x="0" y="0"/>
                </a:moveTo>
                <a:lnTo>
                  <a:pt x="2510957" y="0"/>
                </a:lnTo>
                <a:lnTo>
                  <a:pt x="2510957" y="1393371"/>
                </a:lnTo>
                <a:lnTo>
                  <a:pt x="0" y="13933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0560" y="1786054"/>
            <a:ext cx="2510957" cy="1393371"/>
          </a:xfrm>
          <a:custGeom>
            <a:avLst/>
            <a:gdLst>
              <a:gd name="connsiteX0" fmla="*/ 0 w 2510957"/>
              <a:gd name="connsiteY0" fmla="*/ 0 h 1393371"/>
              <a:gd name="connsiteX1" fmla="*/ 2510957 w 2510957"/>
              <a:gd name="connsiteY1" fmla="*/ 0 h 1393371"/>
              <a:gd name="connsiteX2" fmla="*/ 2510957 w 2510957"/>
              <a:gd name="connsiteY2" fmla="*/ 1393371 h 1393371"/>
              <a:gd name="connsiteX3" fmla="*/ 0 w 2510957"/>
              <a:gd name="connsiteY3" fmla="*/ 1393371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957" h="1393371">
                <a:moveTo>
                  <a:pt x="0" y="0"/>
                </a:moveTo>
                <a:lnTo>
                  <a:pt x="2510957" y="0"/>
                </a:lnTo>
                <a:lnTo>
                  <a:pt x="2510957" y="1393371"/>
                </a:lnTo>
                <a:lnTo>
                  <a:pt x="0" y="13933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08044" y="1786054"/>
            <a:ext cx="2510957" cy="1393371"/>
          </a:xfrm>
          <a:custGeom>
            <a:avLst/>
            <a:gdLst>
              <a:gd name="connsiteX0" fmla="*/ 0 w 2510957"/>
              <a:gd name="connsiteY0" fmla="*/ 0 h 1393371"/>
              <a:gd name="connsiteX1" fmla="*/ 2510957 w 2510957"/>
              <a:gd name="connsiteY1" fmla="*/ 0 h 1393371"/>
              <a:gd name="connsiteX2" fmla="*/ 2510957 w 2510957"/>
              <a:gd name="connsiteY2" fmla="*/ 1393371 h 1393371"/>
              <a:gd name="connsiteX3" fmla="*/ 0 w 2510957"/>
              <a:gd name="connsiteY3" fmla="*/ 1393371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957" h="1393371">
                <a:moveTo>
                  <a:pt x="0" y="0"/>
                </a:moveTo>
                <a:lnTo>
                  <a:pt x="2510957" y="0"/>
                </a:lnTo>
                <a:lnTo>
                  <a:pt x="2510957" y="1393371"/>
                </a:lnTo>
                <a:lnTo>
                  <a:pt x="0" y="13933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9944E73-3E4E-4629-BCEB-2AD3815EB8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6643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C269693E-3F33-4C2F-9A04-74BC2D458C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5439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82306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DSA Image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3097" y="2277612"/>
            <a:ext cx="1330088" cy="1330088"/>
          </a:xfrm>
          <a:custGeom>
            <a:avLst/>
            <a:gdLst>
              <a:gd name="connsiteX0" fmla="*/ 665044 w 1330088"/>
              <a:gd name="connsiteY0" fmla="*/ 0 h 1330088"/>
              <a:gd name="connsiteX1" fmla="*/ 1330088 w 1330088"/>
              <a:gd name="connsiteY1" fmla="*/ 665044 h 1330088"/>
              <a:gd name="connsiteX2" fmla="*/ 665044 w 1330088"/>
              <a:gd name="connsiteY2" fmla="*/ 1330088 h 1330088"/>
              <a:gd name="connsiteX3" fmla="*/ 0 w 1330088"/>
              <a:gd name="connsiteY3" fmla="*/ 665044 h 1330088"/>
              <a:gd name="connsiteX4" fmla="*/ 665044 w 1330088"/>
              <a:gd name="connsiteY4" fmla="*/ 0 h 133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088" h="1330088">
                <a:moveTo>
                  <a:pt x="665044" y="0"/>
                </a:moveTo>
                <a:cubicBezTo>
                  <a:pt x="1032338" y="0"/>
                  <a:pt x="1330088" y="297750"/>
                  <a:pt x="1330088" y="665044"/>
                </a:cubicBezTo>
                <a:cubicBezTo>
                  <a:pt x="1330088" y="1032338"/>
                  <a:pt x="1032338" y="1330088"/>
                  <a:pt x="665044" y="1330088"/>
                </a:cubicBezTo>
                <a:cubicBezTo>
                  <a:pt x="297750" y="1330088"/>
                  <a:pt x="0" y="1032338"/>
                  <a:pt x="0" y="665044"/>
                </a:cubicBezTo>
                <a:cubicBezTo>
                  <a:pt x="0" y="297750"/>
                  <a:pt x="297750" y="0"/>
                  <a:pt x="6650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938772" y="2277878"/>
            <a:ext cx="1330088" cy="1330088"/>
          </a:xfrm>
          <a:custGeom>
            <a:avLst/>
            <a:gdLst>
              <a:gd name="connsiteX0" fmla="*/ 665044 w 1330088"/>
              <a:gd name="connsiteY0" fmla="*/ 0 h 1330088"/>
              <a:gd name="connsiteX1" fmla="*/ 1330088 w 1330088"/>
              <a:gd name="connsiteY1" fmla="*/ 665044 h 1330088"/>
              <a:gd name="connsiteX2" fmla="*/ 665044 w 1330088"/>
              <a:gd name="connsiteY2" fmla="*/ 1330088 h 1330088"/>
              <a:gd name="connsiteX3" fmla="*/ 0 w 1330088"/>
              <a:gd name="connsiteY3" fmla="*/ 665044 h 1330088"/>
              <a:gd name="connsiteX4" fmla="*/ 665044 w 1330088"/>
              <a:gd name="connsiteY4" fmla="*/ 0 h 133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088" h="1330088">
                <a:moveTo>
                  <a:pt x="665044" y="0"/>
                </a:moveTo>
                <a:cubicBezTo>
                  <a:pt x="1032338" y="0"/>
                  <a:pt x="1330088" y="297750"/>
                  <a:pt x="1330088" y="665044"/>
                </a:cubicBezTo>
                <a:cubicBezTo>
                  <a:pt x="1330088" y="1032338"/>
                  <a:pt x="1032338" y="1330088"/>
                  <a:pt x="665044" y="1330088"/>
                </a:cubicBezTo>
                <a:cubicBezTo>
                  <a:pt x="297750" y="1330088"/>
                  <a:pt x="0" y="1032338"/>
                  <a:pt x="0" y="665044"/>
                </a:cubicBezTo>
                <a:cubicBezTo>
                  <a:pt x="0" y="297750"/>
                  <a:pt x="297750" y="0"/>
                  <a:pt x="6650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14447" y="2277878"/>
            <a:ext cx="1330088" cy="1330088"/>
          </a:xfrm>
          <a:custGeom>
            <a:avLst/>
            <a:gdLst>
              <a:gd name="connsiteX0" fmla="*/ 665044 w 1330088"/>
              <a:gd name="connsiteY0" fmla="*/ 0 h 1330088"/>
              <a:gd name="connsiteX1" fmla="*/ 1330088 w 1330088"/>
              <a:gd name="connsiteY1" fmla="*/ 665044 h 1330088"/>
              <a:gd name="connsiteX2" fmla="*/ 665044 w 1330088"/>
              <a:gd name="connsiteY2" fmla="*/ 1330088 h 1330088"/>
              <a:gd name="connsiteX3" fmla="*/ 0 w 1330088"/>
              <a:gd name="connsiteY3" fmla="*/ 665044 h 1330088"/>
              <a:gd name="connsiteX4" fmla="*/ 665044 w 1330088"/>
              <a:gd name="connsiteY4" fmla="*/ 0 h 133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088" h="1330088">
                <a:moveTo>
                  <a:pt x="665044" y="0"/>
                </a:moveTo>
                <a:cubicBezTo>
                  <a:pt x="1032338" y="0"/>
                  <a:pt x="1330088" y="297750"/>
                  <a:pt x="1330088" y="665044"/>
                </a:cubicBezTo>
                <a:cubicBezTo>
                  <a:pt x="1330088" y="1032338"/>
                  <a:pt x="1032338" y="1330088"/>
                  <a:pt x="665044" y="1330088"/>
                </a:cubicBezTo>
                <a:cubicBezTo>
                  <a:pt x="297750" y="1330088"/>
                  <a:pt x="0" y="1032338"/>
                  <a:pt x="0" y="665044"/>
                </a:cubicBezTo>
                <a:cubicBezTo>
                  <a:pt x="0" y="297750"/>
                  <a:pt x="297750" y="0"/>
                  <a:pt x="6650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0C92F71-1732-4CCD-BE9C-02EE2859DD3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890121" y="2242227"/>
            <a:ext cx="1330088" cy="1330088"/>
          </a:xfrm>
          <a:custGeom>
            <a:avLst/>
            <a:gdLst>
              <a:gd name="connsiteX0" fmla="*/ 665044 w 1330088"/>
              <a:gd name="connsiteY0" fmla="*/ 0 h 1330088"/>
              <a:gd name="connsiteX1" fmla="*/ 1330088 w 1330088"/>
              <a:gd name="connsiteY1" fmla="*/ 665044 h 1330088"/>
              <a:gd name="connsiteX2" fmla="*/ 665044 w 1330088"/>
              <a:gd name="connsiteY2" fmla="*/ 1330088 h 1330088"/>
              <a:gd name="connsiteX3" fmla="*/ 0 w 1330088"/>
              <a:gd name="connsiteY3" fmla="*/ 665044 h 1330088"/>
              <a:gd name="connsiteX4" fmla="*/ 665044 w 1330088"/>
              <a:gd name="connsiteY4" fmla="*/ 0 h 133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088" h="1330088">
                <a:moveTo>
                  <a:pt x="665044" y="0"/>
                </a:moveTo>
                <a:cubicBezTo>
                  <a:pt x="1032338" y="0"/>
                  <a:pt x="1330088" y="297750"/>
                  <a:pt x="1330088" y="665044"/>
                </a:cubicBezTo>
                <a:cubicBezTo>
                  <a:pt x="1330088" y="1032338"/>
                  <a:pt x="1032338" y="1330088"/>
                  <a:pt x="665044" y="1330088"/>
                </a:cubicBezTo>
                <a:cubicBezTo>
                  <a:pt x="297750" y="1330088"/>
                  <a:pt x="0" y="1032338"/>
                  <a:pt x="0" y="665044"/>
                </a:cubicBezTo>
                <a:cubicBezTo>
                  <a:pt x="0" y="297750"/>
                  <a:pt x="297750" y="0"/>
                  <a:pt x="6650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endParaRPr lang="id-ID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9944E73-3E4E-4629-BCEB-2AD3815EB8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6643" y="1122370"/>
            <a:ext cx="9898714" cy="29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Your Short Text In Here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C269693E-3F33-4C2F-9A04-74BC2D458C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5439" y="631663"/>
            <a:ext cx="10461123" cy="4953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Insert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898607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ain Title &amp; Subtitle" userDrawn="1">
  <p:cSld name="Green Background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685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ain Title &amp; Subtitle" preserve="1" userDrawn="1">
  <p:cSld name="White Background">
    <p:bg>
      <p:bgPr>
        <a:solidFill>
          <a:schemeClr val="bg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736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ain Title &amp; Subtitle" userDrawn="1">
  <p:cSld name="Dark Background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8D14635-D914-94C6-823E-68EF19B9C5AA}"/>
              </a:ext>
            </a:extLst>
          </p:cNvPr>
          <p:cNvGrpSpPr/>
          <p:nvPr userDrawn="1"/>
        </p:nvGrpSpPr>
        <p:grpSpPr>
          <a:xfrm rot="16200000">
            <a:off x="-903657" y="903656"/>
            <a:ext cx="6858000" cy="5050685"/>
            <a:chOff x="0" y="0"/>
            <a:chExt cx="9144000" cy="5143500"/>
          </a:xfrm>
          <a:solidFill>
            <a:schemeClr val="bg1">
              <a:alpha val="40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19126CA-993D-AD2D-A386-A2ED9AD4DB4A}"/>
                </a:ext>
              </a:extLst>
            </p:cNvPr>
            <p:cNvGrpSpPr/>
            <p:nvPr/>
          </p:nvGrpSpPr>
          <p:grpSpPr>
            <a:xfrm rot="10800000">
              <a:off x="0" y="0"/>
              <a:ext cx="9144000" cy="5143500"/>
              <a:chOff x="-2" y="203922"/>
              <a:chExt cx="5771654" cy="4939578"/>
            </a:xfrm>
            <a:grpFill/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EB8104A-2BD5-4D50-ADC5-B86983D1483F}"/>
                  </a:ext>
                </a:extLst>
              </p:cNvPr>
              <p:cNvSpPr/>
              <p:nvPr/>
            </p:nvSpPr>
            <p:spPr>
              <a:xfrm>
                <a:off x="-1" y="203922"/>
                <a:ext cx="5771653" cy="4939577"/>
              </a:xfrm>
              <a:custGeom>
                <a:avLst/>
                <a:gdLst>
                  <a:gd name="connsiteX0" fmla="*/ 0 w 5771653"/>
                  <a:gd name="connsiteY0" fmla="*/ 0 h 4939577"/>
                  <a:gd name="connsiteX1" fmla="*/ 5771653 w 5771653"/>
                  <a:gd name="connsiteY1" fmla="*/ 4939577 h 4939577"/>
                  <a:gd name="connsiteX2" fmla="*/ 4769635 w 5771653"/>
                  <a:gd name="connsiteY2" fmla="*/ 4939577 h 4939577"/>
                  <a:gd name="connsiteX3" fmla="*/ 0 w 5771653"/>
                  <a:gd name="connsiteY3" fmla="*/ 857561 h 4939577"/>
                  <a:gd name="connsiteX4" fmla="*/ 0 w 5771653"/>
                  <a:gd name="connsiteY4" fmla="*/ 0 h 493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1653" h="4939577">
                    <a:moveTo>
                      <a:pt x="0" y="0"/>
                    </a:moveTo>
                    <a:lnTo>
                      <a:pt x="5771653" y="4939577"/>
                    </a:lnTo>
                    <a:lnTo>
                      <a:pt x="4769635" y="4939577"/>
                    </a:lnTo>
                    <a:lnTo>
                      <a:pt x="0" y="857561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5000">
                    <a:schemeClr val="accent2">
                      <a:alpha val="49000"/>
                    </a:schemeClr>
                  </a:gs>
                  <a:gs pos="12000">
                    <a:schemeClr val="accent1">
                      <a:alpha val="70000"/>
                    </a:schemeClr>
                  </a:gs>
                  <a:gs pos="79000">
                    <a:schemeClr val="accent1">
                      <a:lumMod val="100000"/>
                      <a:alpha val="11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2700">
                <a:noFill/>
              </a:ln>
              <a:effectLst>
                <a:outerShdw blurRad="127000" dist="254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88C9219-46DC-CA38-67CE-A02F0F7A771A}"/>
                  </a:ext>
                </a:extLst>
              </p:cNvPr>
              <p:cNvSpPr/>
              <p:nvPr/>
            </p:nvSpPr>
            <p:spPr>
              <a:xfrm>
                <a:off x="-1" y="1772983"/>
                <a:ext cx="3938283" cy="3370517"/>
              </a:xfrm>
              <a:custGeom>
                <a:avLst/>
                <a:gdLst>
                  <a:gd name="connsiteX0" fmla="*/ 0 w 3938283"/>
                  <a:gd name="connsiteY0" fmla="*/ 0 h 3370517"/>
                  <a:gd name="connsiteX1" fmla="*/ 3938283 w 3938283"/>
                  <a:gd name="connsiteY1" fmla="*/ 3370517 h 3370517"/>
                  <a:gd name="connsiteX2" fmla="*/ 2936265 w 3938283"/>
                  <a:gd name="connsiteY2" fmla="*/ 3370517 h 3370517"/>
                  <a:gd name="connsiteX3" fmla="*/ 0 w 3938283"/>
                  <a:gd name="connsiteY3" fmla="*/ 857561 h 3370517"/>
                  <a:gd name="connsiteX4" fmla="*/ 0 w 3938283"/>
                  <a:gd name="connsiteY4" fmla="*/ 0 h 3370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8283" h="3370517">
                    <a:moveTo>
                      <a:pt x="0" y="0"/>
                    </a:moveTo>
                    <a:lnTo>
                      <a:pt x="3938283" y="3370517"/>
                    </a:lnTo>
                    <a:lnTo>
                      <a:pt x="2936265" y="3370517"/>
                    </a:lnTo>
                    <a:lnTo>
                      <a:pt x="0" y="857561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5000">
                    <a:schemeClr val="accent2">
                      <a:alpha val="49000"/>
                    </a:schemeClr>
                  </a:gs>
                  <a:gs pos="12000">
                    <a:schemeClr val="accent1">
                      <a:alpha val="70000"/>
                    </a:schemeClr>
                  </a:gs>
                  <a:gs pos="79000">
                    <a:schemeClr val="accent1">
                      <a:lumMod val="100000"/>
                      <a:alpha val="11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2700">
                <a:noFill/>
              </a:ln>
              <a:effectLst>
                <a:outerShdw blurRad="127000" dist="254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05DBC36E-7B23-A462-C10D-88F3186F3C3E}"/>
                  </a:ext>
                </a:extLst>
              </p:cNvPr>
              <p:cNvSpPr/>
              <p:nvPr/>
            </p:nvSpPr>
            <p:spPr>
              <a:xfrm>
                <a:off x="-2" y="3342041"/>
                <a:ext cx="2104916" cy="1801458"/>
              </a:xfrm>
              <a:custGeom>
                <a:avLst/>
                <a:gdLst>
                  <a:gd name="connsiteX0" fmla="*/ 0 w 2104916"/>
                  <a:gd name="connsiteY0" fmla="*/ 0 h 1801458"/>
                  <a:gd name="connsiteX1" fmla="*/ 2104916 w 2104916"/>
                  <a:gd name="connsiteY1" fmla="*/ 1801458 h 1801458"/>
                  <a:gd name="connsiteX2" fmla="*/ 1102899 w 2104916"/>
                  <a:gd name="connsiteY2" fmla="*/ 1801458 h 1801458"/>
                  <a:gd name="connsiteX3" fmla="*/ 0 w 2104916"/>
                  <a:gd name="connsiteY3" fmla="*/ 857559 h 1801458"/>
                  <a:gd name="connsiteX4" fmla="*/ 0 w 2104916"/>
                  <a:gd name="connsiteY4" fmla="*/ 0 h 180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04916" h="1801458">
                    <a:moveTo>
                      <a:pt x="0" y="0"/>
                    </a:moveTo>
                    <a:lnTo>
                      <a:pt x="2104916" y="1801458"/>
                    </a:lnTo>
                    <a:lnTo>
                      <a:pt x="1102899" y="1801458"/>
                    </a:lnTo>
                    <a:lnTo>
                      <a:pt x="0" y="857559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5000">
                    <a:schemeClr val="accent2">
                      <a:alpha val="49000"/>
                    </a:schemeClr>
                  </a:gs>
                  <a:gs pos="12000">
                    <a:schemeClr val="accent1">
                      <a:alpha val="70000"/>
                    </a:schemeClr>
                  </a:gs>
                  <a:gs pos="79000">
                    <a:schemeClr val="accent1">
                      <a:lumMod val="100000"/>
                      <a:alpha val="11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2700">
                <a:noFill/>
              </a:ln>
              <a:effectLst>
                <a:outerShdw blurRad="127000" dist="254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AF83ED-A711-09F2-94DE-A044882789C8}"/>
                </a:ext>
              </a:extLst>
            </p:cNvPr>
            <p:cNvGrpSpPr/>
            <p:nvPr/>
          </p:nvGrpSpPr>
          <p:grpSpPr>
            <a:xfrm rot="10800000" flipH="1">
              <a:off x="0" y="0"/>
              <a:ext cx="9144000" cy="5143500"/>
              <a:chOff x="-2" y="203922"/>
              <a:chExt cx="5771654" cy="4939578"/>
            </a:xfrm>
            <a:grpFill/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577477D9-E894-8D38-37EC-3703303CB414}"/>
                  </a:ext>
                </a:extLst>
              </p:cNvPr>
              <p:cNvSpPr/>
              <p:nvPr/>
            </p:nvSpPr>
            <p:spPr>
              <a:xfrm>
                <a:off x="-1" y="203922"/>
                <a:ext cx="5771653" cy="4939577"/>
              </a:xfrm>
              <a:custGeom>
                <a:avLst/>
                <a:gdLst>
                  <a:gd name="connsiteX0" fmla="*/ 0 w 5771653"/>
                  <a:gd name="connsiteY0" fmla="*/ 0 h 4939577"/>
                  <a:gd name="connsiteX1" fmla="*/ 5771653 w 5771653"/>
                  <a:gd name="connsiteY1" fmla="*/ 4939577 h 4939577"/>
                  <a:gd name="connsiteX2" fmla="*/ 4769635 w 5771653"/>
                  <a:gd name="connsiteY2" fmla="*/ 4939577 h 4939577"/>
                  <a:gd name="connsiteX3" fmla="*/ 0 w 5771653"/>
                  <a:gd name="connsiteY3" fmla="*/ 857561 h 4939577"/>
                  <a:gd name="connsiteX4" fmla="*/ 0 w 5771653"/>
                  <a:gd name="connsiteY4" fmla="*/ 0 h 493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1653" h="4939577">
                    <a:moveTo>
                      <a:pt x="0" y="0"/>
                    </a:moveTo>
                    <a:lnTo>
                      <a:pt x="5771653" y="4939577"/>
                    </a:lnTo>
                    <a:lnTo>
                      <a:pt x="4769635" y="4939577"/>
                    </a:lnTo>
                    <a:lnTo>
                      <a:pt x="0" y="857561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5000">
                    <a:schemeClr val="accent2">
                      <a:alpha val="49000"/>
                    </a:schemeClr>
                  </a:gs>
                  <a:gs pos="12000">
                    <a:schemeClr val="accent1">
                      <a:alpha val="70000"/>
                    </a:schemeClr>
                  </a:gs>
                  <a:gs pos="79000">
                    <a:schemeClr val="accent1">
                      <a:lumMod val="100000"/>
                      <a:alpha val="11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2700">
                <a:noFill/>
              </a:ln>
              <a:effectLst>
                <a:outerShdw blurRad="127000" dist="254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6A727095-1A83-C10E-1EEB-0E4314AD1D95}"/>
                  </a:ext>
                </a:extLst>
              </p:cNvPr>
              <p:cNvSpPr/>
              <p:nvPr/>
            </p:nvSpPr>
            <p:spPr>
              <a:xfrm>
                <a:off x="-1" y="1772983"/>
                <a:ext cx="3938283" cy="3370517"/>
              </a:xfrm>
              <a:custGeom>
                <a:avLst/>
                <a:gdLst>
                  <a:gd name="connsiteX0" fmla="*/ 0 w 3938283"/>
                  <a:gd name="connsiteY0" fmla="*/ 0 h 3370517"/>
                  <a:gd name="connsiteX1" fmla="*/ 3938283 w 3938283"/>
                  <a:gd name="connsiteY1" fmla="*/ 3370517 h 3370517"/>
                  <a:gd name="connsiteX2" fmla="*/ 2936265 w 3938283"/>
                  <a:gd name="connsiteY2" fmla="*/ 3370517 h 3370517"/>
                  <a:gd name="connsiteX3" fmla="*/ 0 w 3938283"/>
                  <a:gd name="connsiteY3" fmla="*/ 857561 h 3370517"/>
                  <a:gd name="connsiteX4" fmla="*/ 0 w 3938283"/>
                  <a:gd name="connsiteY4" fmla="*/ 0 h 3370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8283" h="3370517">
                    <a:moveTo>
                      <a:pt x="0" y="0"/>
                    </a:moveTo>
                    <a:lnTo>
                      <a:pt x="3938283" y="3370517"/>
                    </a:lnTo>
                    <a:lnTo>
                      <a:pt x="2936265" y="3370517"/>
                    </a:lnTo>
                    <a:lnTo>
                      <a:pt x="0" y="857561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5000">
                    <a:schemeClr val="accent2">
                      <a:alpha val="49000"/>
                    </a:schemeClr>
                  </a:gs>
                  <a:gs pos="12000">
                    <a:schemeClr val="accent1">
                      <a:alpha val="70000"/>
                    </a:schemeClr>
                  </a:gs>
                  <a:gs pos="79000">
                    <a:schemeClr val="accent1">
                      <a:lumMod val="100000"/>
                      <a:alpha val="11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2700">
                <a:noFill/>
              </a:ln>
              <a:effectLst>
                <a:outerShdw blurRad="127000" dist="254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3D7C1BF-B8E6-9CE2-EC38-F49868EEA6AB}"/>
                  </a:ext>
                </a:extLst>
              </p:cNvPr>
              <p:cNvSpPr/>
              <p:nvPr/>
            </p:nvSpPr>
            <p:spPr>
              <a:xfrm>
                <a:off x="-2" y="3342041"/>
                <a:ext cx="2104916" cy="1801458"/>
              </a:xfrm>
              <a:custGeom>
                <a:avLst/>
                <a:gdLst>
                  <a:gd name="connsiteX0" fmla="*/ 0 w 2104916"/>
                  <a:gd name="connsiteY0" fmla="*/ 0 h 1801458"/>
                  <a:gd name="connsiteX1" fmla="*/ 2104916 w 2104916"/>
                  <a:gd name="connsiteY1" fmla="*/ 1801458 h 1801458"/>
                  <a:gd name="connsiteX2" fmla="*/ 1102899 w 2104916"/>
                  <a:gd name="connsiteY2" fmla="*/ 1801458 h 1801458"/>
                  <a:gd name="connsiteX3" fmla="*/ 0 w 2104916"/>
                  <a:gd name="connsiteY3" fmla="*/ 857559 h 1801458"/>
                  <a:gd name="connsiteX4" fmla="*/ 0 w 2104916"/>
                  <a:gd name="connsiteY4" fmla="*/ 0 h 180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04916" h="1801458">
                    <a:moveTo>
                      <a:pt x="0" y="0"/>
                    </a:moveTo>
                    <a:lnTo>
                      <a:pt x="2104916" y="1801458"/>
                    </a:lnTo>
                    <a:lnTo>
                      <a:pt x="1102899" y="1801458"/>
                    </a:lnTo>
                    <a:lnTo>
                      <a:pt x="0" y="857559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5000">
                    <a:schemeClr val="accent2">
                      <a:alpha val="49000"/>
                    </a:schemeClr>
                  </a:gs>
                  <a:gs pos="12000">
                    <a:schemeClr val="accent1">
                      <a:alpha val="70000"/>
                    </a:schemeClr>
                  </a:gs>
                  <a:gs pos="79000">
                    <a:schemeClr val="accent1">
                      <a:lumMod val="100000"/>
                      <a:alpha val="11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2700">
                <a:noFill/>
              </a:ln>
              <a:effectLst>
                <a:outerShdw blurRad="127000" dist="254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0623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RDSA Image Center Righ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323304" y="402046"/>
            <a:ext cx="4438650" cy="4152900"/>
          </a:xfrm>
          <a:custGeom>
            <a:avLst/>
            <a:gdLst>
              <a:gd name="connsiteX0" fmla="*/ 0 w 4438650"/>
              <a:gd name="connsiteY0" fmla="*/ 0 h 4152900"/>
              <a:gd name="connsiteX1" fmla="*/ 4438650 w 4438650"/>
              <a:gd name="connsiteY1" fmla="*/ 0 h 4152900"/>
              <a:gd name="connsiteX2" fmla="*/ 4438650 w 4438650"/>
              <a:gd name="connsiteY2" fmla="*/ 4152900 h 4152900"/>
              <a:gd name="connsiteX3" fmla="*/ 0 w 4438650"/>
              <a:gd name="connsiteY3" fmla="*/ 4152900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8650" h="4152900">
                <a:moveTo>
                  <a:pt x="0" y="0"/>
                </a:moveTo>
                <a:lnTo>
                  <a:pt x="4438650" y="0"/>
                </a:lnTo>
                <a:lnTo>
                  <a:pt x="4438650" y="4152900"/>
                </a:lnTo>
                <a:lnTo>
                  <a:pt x="0" y="4152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2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RDSA Content Three Block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695950" y="0"/>
            <a:ext cx="2857500" cy="3848100"/>
          </a:xfrm>
          <a:custGeom>
            <a:avLst/>
            <a:gdLst>
              <a:gd name="connsiteX0" fmla="*/ 0 w 2857500"/>
              <a:gd name="connsiteY0" fmla="*/ 0 h 3848100"/>
              <a:gd name="connsiteX1" fmla="*/ 2857500 w 2857500"/>
              <a:gd name="connsiteY1" fmla="*/ 0 h 3848100"/>
              <a:gd name="connsiteX2" fmla="*/ 2857500 w 2857500"/>
              <a:gd name="connsiteY2" fmla="*/ 3848100 h 3848100"/>
              <a:gd name="connsiteX3" fmla="*/ 0 w 2857500"/>
              <a:gd name="connsiteY3" fmla="*/ 3848100 h 384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0" h="3848100">
                <a:moveTo>
                  <a:pt x="0" y="0"/>
                </a:moveTo>
                <a:lnTo>
                  <a:pt x="2857500" y="0"/>
                </a:lnTo>
                <a:lnTo>
                  <a:pt x="2857500" y="3848100"/>
                </a:lnTo>
                <a:lnTo>
                  <a:pt x="0" y="3848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8667750" y="3028950"/>
            <a:ext cx="3524250" cy="3829050"/>
          </a:xfrm>
          <a:custGeom>
            <a:avLst/>
            <a:gdLst>
              <a:gd name="connsiteX0" fmla="*/ 0 w 3524250"/>
              <a:gd name="connsiteY0" fmla="*/ 0 h 3829050"/>
              <a:gd name="connsiteX1" fmla="*/ 3524250 w 3524250"/>
              <a:gd name="connsiteY1" fmla="*/ 0 h 3829050"/>
              <a:gd name="connsiteX2" fmla="*/ 3524250 w 3524250"/>
              <a:gd name="connsiteY2" fmla="*/ 3829050 h 3829050"/>
              <a:gd name="connsiteX3" fmla="*/ 0 w 3524250"/>
              <a:gd name="connsiteY3" fmla="*/ 3829050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4250" h="3829050">
                <a:moveTo>
                  <a:pt x="0" y="0"/>
                </a:moveTo>
                <a:lnTo>
                  <a:pt x="3524250" y="0"/>
                </a:lnTo>
                <a:lnTo>
                  <a:pt x="3524250" y="3829050"/>
                </a:lnTo>
                <a:lnTo>
                  <a:pt x="0" y="38290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5695950" y="3943350"/>
            <a:ext cx="2857500" cy="2914650"/>
          </a:xfrm>
          <a:custGeom>
            <a:avLst/>
            <a:gdLst>
              <a:gd name="connsiteX0" fmla="*/ 0 w 2857500"/>
              <a:gd name="connsiteY0" fmla="*/ 0 h 2914650"/>
              <a:gd name="connsiteX1" fmla="*/ 2857500 w 2857500"/>
              <a:gd name="connsiteY1" fmla="*/ 0 h 2914650"/>
              <a:gd name="connsiteX2" fmla="*/ 2857500 w 2857500"/>
              <a:gd name="connsiteY2" fmla="*/ 2914650 h 2914650"/>
              <a:gd name="connsiteX3" fmla="*/ 0 w 2857500"/>
              <a:gd name="connsiteY3" fmla="*/ 2914650 h 29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0" h="2914650">
                <a:moveTo>
                  <a:pt x="0" y="0"/>
                </a:moveTo>
                <a:lnTo>
                  <a:pt x="2857500" y="0"/>
                </a:lnTo>
                <a:lnTo>
                  <a:pt x="2857500" y="2914650"/>
                </a:lnTo>
                <a:lnTo>
                  <a:pt x="0" y="29146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70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40DE7BF-5D41-57B6-62BF-77DCBE4293FC}"/>
              </a:ext>
            </a:extLst>
          </p:cNvPr>
          <p:cNvSpPr/>
          <p:nvPr userDrawn="1"/>
        </p:nvSpPr>
        <p:spPr>
          <a:xfrm>
            <a:off x="4400294" y="1"/>
            <a:ext cx="7791708" cy="6857999"/>
          </a:xfrm>
          <a:custGeom>
            <a:avLst/>
            <a:gdLst>
              <a:gd name="connsiteX0" fmla="*/ 5340116 w 5843781"/>
              <a:gd name="connsiteY0" fmla="*/ 0 h 5143499"/>
              <a:gd name="connsiteX1" fmla="*/ 5843781 w 5843781"/>
              <a:gd name="connsiteY1" fmla="*/ 0 h 5143499"/>
              <a:gd name="connsiteX2" fmla="*/ 5843781 w 5843781"/>
              <a:gd name="connsiteY2" fmla="*/ 5143499 h 5143499"/>
              <a:gd name="connsiteX3" fmla="*/ 29134 w 5843781"/>
              <a:gd name="connsiteY3" fmla="*/ 5143499 h 5143499"/>
              <a:gd name="connsiteX4" fmla="*/ 10216 w 5843781"/>
              <a:gd name="connsiteY4" fmla="*/ 5085050 h 5143499"/>
              <a:gd name="connsiteX5" fmla="*/ 147831 w 5843781"/>
              <a:gd name="connsiteY5" fmla="*/ 4657726 h 5143499"/>
              <a:gd name="connsiteX6" fmla="*/ 2300481 w 5843781"/>
              <a:gd name="connsiteY6" fmla="*/ 4505326 h 5143499"/>
              <a:gd name="connsiteX7" fmla="*/ 2443356 w 5843781"/>
              <a:gd name="connsiteY7" fmla="*/ 3219451 h 5143499"/>
              <a:gd name="connsiteX8" fmla="*/ 3433956 w 5843781"/>
              <a:gd name="connsiteY8" fmla="*/ 2724151 h 5143499"/>
              <a:gd name="connsiteX9" fmla="*/ 3386331 w 5843781"/>
              <a:gd name="connsiteY9" fmla="*/ 1333501 h 5143499"/>
              <a:gd name="connsiteX10" fmla="*/ 5293411 w 5843781"/>
              <a:gd name="connsiteY10" fmla="*/ 22828 h 5143499"/>
              <a:gd name="connsiteX11" fmla="*/ 5340116 w 5843781"/>
              <a:gd name="connsiteY11" fmla="*/ 0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43781" h="5143499">
                <a:moveTo>
                  <a:pt x="5340116" y="0"/>
                </a:moveTo>
                <a:lnTo>
                  <a:pt x="5843781" y="0"/>
                </a:lnTo>
                <a:lnTo>
                  <a:pt x="5843781" y="5143499"/>
                </a:lnTo>
                <a:lnTo>
                  <a:pt x="29134" y="5143499"/>
                </a:lnTo>
                <a:lnTo>
                  <a:pt x="10216" y="5085050"/>
                </a:lnTo>
                <a:cubicBezTo>
                  <a:pt x="-29145" y="4908843"/>
                  <a:pt x="51291" y="4739681"/>
                  <a:pt x="147831" y="4657726"/>
                </a:cubicBezTo>
                <a:cubicBezTo>
                  <a:pt x="368493" y="4470401"/>
                  <a:pt x="1917894" y="4745038"/>
                  <a:pt x="2300481" y="4505326"/>
                </a:cubicBezTo>
                <a:cubicBezTo>
                  <a:pt x="2683068" y="4265614"/>
                  <a:pt x="2254444" y="3516313"/>
                  <a:pt x="2443356" y="3219451"/>
                </a:cubicBezTo>
                <a:cubicBezTo>
                  <a:pt x="2632268" y="2922589"/>
                  <a:pt x="3276793" y="3038476"/>
                  <a:pt x="3433956" y="2724151"/>
                </a:cubicBezTo>
                <a:cubicBezTo>
                  <a:pt x="3591119" y="2409826"/>
                  <a:pt x="2829119" y="1811338"/>
                  <a:pt x="3386331" y="1333501"/>
                </a:cubicBezTo>
                <a:cubicBezTo>
                  <a:pt x="3697586" y="1066584"/>
                  <a:pt x="4517559" y="420235"/>
                  <a:pt x="5293411" y="22828"/>
                </a:cubicBezTo>
                <a:lnTo>
                  <a:pt x="5340116" y="0"/>
                </a:lnTo>
                <a:close/>
              </a:path>
            </a:pathLst>
          </a:custGeom>
          <a:gradFill flip="none" rotWithShape="1">
            <a:gsLst>
              <a:gs pos="5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  <a:effectLst>
            <a:outerShdw blurRad="127000" dist="254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B7390990-7EEC-1285-0BC6-083CCCF0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419850"/>
            <a:ext cx="11157817" cy="66051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333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9289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Profi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21198" y="1637523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393652" y="1637523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366106" y="1637523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338560" y="1637523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21198" y="4052766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393652" y="4052766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366106" y="4052766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338560" y="4052766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0708DC08-A518-483F-96C8-5BDFC2C4782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88687" y="1654648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E6E7466-5629-4902-9250-A9821FDF300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283468" y="4047099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96B1655C-6CE6-46FE-BB17-5CC896BDAB1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11014" y="1654648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A52F6527-C053-4C40-A554-67F10B9CCEF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311014" y="4069891"/>
            <a:ext cx="1463040" cy="146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4934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9" grpId="0"/>
      <p:bldP spid="14" grpId="0"/>
      <p:bldP spid="17" grpId="0"/>
      <p:bldP spid="18" grpId="0"/>
      <p:bldP spid="20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ain Title &amp; Subtitle" userDrawn="1">
  <p:cSld name="HERDSA Title Image Righ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DBFD5E4-D2A0-4AF1-97D3-CE41D50A6E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9201" y="0"/>
            <a:ext cx="4622800" cy="6858000"/>
          </a:xfrm>
          <a:custGeom>
            <a:avLst/>
            <a:gdLst>
              <a:gd name="connsiteX0" fmla="*/ 0 w 3467100"/>
              <a:gd name="connsiteY0" fmla="*/ 0 h 5143500"/>
              <a:gd name="connsiteX1" fmla="*/ 3467100 w 3467100"/>
              <a:gd name="connsiteY1" fmla="*/ 0 h 5143500"/>
              <a:gd name="connsiteX2" fmla="*/ 3467100 w 3467100"/>
              <a:gd name="connsiteY2" fmla="*/ 5143500 h 5143500"/>
              <a:gd name="connsiteX3" fmla="*/ 0 w 34671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00" h="5143500">
                <a:moveTo>
                  <a:pt x="0" y="0"/>
                </a:moveTo>
                <a:lnTo>
                  <a:pt x="3467100" y="0"/>
                </a:lnTo>
                <a:lnTo>
                  <a:pt x="34671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0C20F60-FD55-466B-BC74-E1AB803A2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419850"/>
            <a:ext cx="11157817" cy="66051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333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106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Green Gradi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6">
                  <a:alpha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179706"/>
            <a:ext cx="10515600" cy="85978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542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 Gre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alpha val="85000"/>
                </a:schemeClr>
              </a:gs>
              <a:gs pos="100000">
                <a:schemeClr val="accent5">
                  <a:alpha val="8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76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60197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5289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4F1920-E447-245D-4B58-556401499E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7A5BE3E-2EFA-5629-7F61-FFAD8C243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ACDA2F-BFFD-5ED1-700B-8415F34F4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E0ED9-E926-F541-920E-B92612171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81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C0F7AC-B9AB-1B56-C5A5-4815EF829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668F9E-FAEB-8727-738A-375AD4DBF8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D97B8C-D7EB-4F62-6B18-1712C3D6C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5B5A4-D544-8746-904F-6AD2643C44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7661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E10C64-3D17-2DAF-B0A7-8A24C909C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28F54-E4FD-4881-4902-C483907A9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6B7B0B-BA31-9952-62A9-40B9ED9692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77225-82FD-3748-81C9-15D89D9089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96803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RDSA Three Imag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00050" y="3200400"/>
            <a:ext cx="3659216" cy="2952750"/>
          </a:xfrm>
          <a:custGeom>
            <a:avLst/>
            <a:gdLst>
              <a:gd name="connsiteX0" fmla="*/ 0 w 3659216"/>
              <a:gd name="connsiteY0" fmla="*/ 0 h 2952750"/>
              <a:gd name="connsiteX1" fmla="*/ 3659216 w 3659216"/>
              <a:gd name="connsiteY1" fmla="*/ 0 h 2952750"/>
              <a:gd name="connsiteX2" fmla="*/ 3659216 w 3659216"/>
              <a:gd name="connsiteY2" fmla="*/ 2952750 h 2952750"/>
              <a:gd name="connsiteX3" fmla="*/ 0 w 3659216"/>
              <a:gd name="connsiteY3" fmla="*/ 295275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9216" h="2952750">
                <a:moveTo>
                  <a:pt x="0" y="0"/>
                </a:moveTo>
                <a:lnTo>
                  <a:pt x="3659216" y="0"/>
                </a:lnTo>
                <a:lnTo>
                  <a:pt x="3659216" y="2952750"/>
                </a:lnTo>
                <a:lnTo>
                  <a:pt x="0" y="2952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4266392" y="3200400"/>
            <a:ext cx="3659216" cy="2952750"/>
          </a:xfrm>
          <a:custGeom>
            <a:avLst/>
            <a:gdLst>
              <a:gd name="connsiteX0" fmla="*/ 0 w 3659216"/>
              <a:gd name="connsiteY0" fmla="*/ 0 h 2952750"/>
              <a:gd name="connsiteX1" fmla="*/ 3659216 w 3659216"/>
              <a:gd name="connsiteY1" fmla="*/ 0 h 2952750"/>
              <a:gd name="connsiteX2" fmla="*/ 3659216 w 3659216"/>
              <a:gd name="connsiteY2" fmla="*/ 2952750 h 2952750"/>
              <a:gd name="connsiteX3" fmla="*/ 0 w 3659216"/>
              <a:gd name="connsiteY3" fmla="*/ 295275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9216" h="2952750">
                <a:moveTo>
                  <a:pt x="0" y="0"/>
                </a:moveTo>
                <a:lnTo>
                  <a:pt x="3659216" y="0"/>
                </a:lnTo>
                <a:lnTo>
                  <a:pt x="3659216" y="2952750"/>
                </a:lnTo>
                <a:lnTo>
                  <a:pt x="0" y="2952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8132734" y="3200400"/>
            <a:ext cx="3659216" cy="2952750"/>
          </a:xfrm>
          <a:custGeom>
            <a:avLst/>
            <a:gdLst>
              <a:gd name="connsiteX0" fmla="*/ 0 w 3659216"/>
              <a:gd name="connsiteY0" fmla="*/ 0 h 2952750"/>
              <a:gd name="connsiteX1" fmla="*/ 3659216 w 3659216"/>
              <a:gd name="connsiteY1" fmla="*/ 0 h 2952750"/>
              <a:gd name="connsiteX2" fmla="*/ 3659216 w 3659216"/>
              <a:gd name="connsiteY2" fmla="*/ 2952750 h 2952750"/>
              <a:gd name="connsiteX3" fmla="*/ 0 w 3659216"/>
              <a:gd name="connsiteY3" fmla="*/ 295275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9216" h="2952750">
                <a:moveTo>
                  <a:pt x="0" y="0"/>
                </a:moveTo>
                <a:lnTo>
                  <a:pt x="3659216" y="0"/>
                </a:lnTo>
                <a:lnTo>
                  <a:pt x="3659216" y="2952750"/>
                </a:lnTo>
                <a:lnTo>
                  <a:pt x="0" y="2952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CBA45C-90F7-CF1C-0543-85A35A577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419850"/>
            <a:ext cx="11157817" cy="66051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333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6629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666CE3-E4D0-421A-919B-9F565584D134}"/>
              </a:ext>
            </a:extLst>
          </p:cNvPr>
          <p:cNvSpPr txBox="1"/>
          <p:nvPr userDrawn="1"/>
        </p:nvSpPr>
        <p:spPr>
          <a:xfrm>
            <a:off x="11343736" y="6400885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260E2A6B-A809-4840-BF14-8648BC0BDF87}" type="slidenum">
              <a:rPr lang="id-ID" sz="1200" b="1" smtClean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120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 descr="A green logo with black background&#10;&#10;AI-generated content may be incorrect.">
            <a:extLst>
              <a:ext uri="{FF2B5EF4-FFF2-40B4-BE49-F238E27FC236}">
                <a16:creationId xmlns:a16="http://schemas.microsoft.com/office/drawing/2014/main" id="{B9626350-7A2F-B5A3-05C5-EE9F08309D46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34" y="6309388"/>
            <a:ext cx="1697517" cy="38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5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64" r:id="rId2"/>
    <p:sldLayoutId id="2147483649" r:id="rId3"/>
    <p:sldLayoutId id="2147483651" r:id="rId4"/>
    <p:sldLayoutId id="2147483652" r:id="rId5"/>
    <p:sldLayoutId id="2147483653" r:id="rId6"/>
    <p:sldLayoutId id="2147483657" r:id="rId7"/>
    <p:sldLayoutId id="2147483658" r:id="rId8"/>
    <p:sldLayoutId id="2147483660" r:id="rId9"/>
    <p:sldLayoutId id="2147483661" r:id="rId10"/>
    <p:sldLayoutId id="2147483666" r:id="rId11"/>
    <p:sldLayoutId id="2147483674" r:id="rId12"/>
    <p:sldLayoutId id="2147483675" r:id="rId13"/>
    <p:sldLayoutId id="2147483677" r:id="rId14"/>
    <p:sldLayoutId id="2147483679" r:id="rId15"/>
    <p:sldLayoutId id="2147483682" r:id="rId16"/>
    <p:sldLayoutId id="2147483754" r:id="rId17"/>
    <p:sldLayoutId id="2147483683" r:id="rId18"/>
    <p:sldLayoutId id="2147483725" r:id="rId19"/>
    <p:sldLayoutId id="2147483736" r:id="rId20"/>
    <p:sldLayoutId id="2147483749" r:id="rId21"/>
    <p:sldLayoutId id="2147483765" r:id="rId22"/>
    <p:sldLayoutId id="2147483752" r:id="rId23"/>
    <p:sldLayoutId id="2147483763" r:id="rId24"/>
    <p:sldLayoutId id="2147483762" r:id="rId25"/>
    <p:sldLayoutId id="2147483766" r:id="rId26"/>
    <p:sldLayoutId id="2147483767" r:id="rId27"/>
    <p:sldLayoutId id="2147483768" r:id="rId28"/>
    <p:sldLayoutId id="2147483769" r:id="rId29"/>
    <p:sldLayoutId id="2147483770" r:id="rId30"/>
    <p:sldLayoutId id="2147483771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hyperlink" Target="mailto:trisha.poole@unisq.edu.au" TargetMode="External"/><Relationship Id="rId4" Type="http://schemas.openxmlformats.org/officeDocument/2006/relationships/hyperlink" Target="mailto:thomas.wanner@adelaide.edu.au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@herdsa.org.au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herdsa.org.au/AGM-reports" TargetMode="Externa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0A53492-FB02-416E-84C3-1165FDB344E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1" b="7631"/>
          <a:stretch>
            <a:fillRect/>
          </a:stretch>
        </p:blipFill>
        <p:spPr>
          <a:xfrm>
            <a:off x="0" y="-1"/>
            <a:ext cx="12163100" cy="70104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B50559-0674-4138-BC5C-063242D87EC3}"/>
              </a:ext>
            </a:extLst>
          </p:cNvPr>
          <p:cNvSpPr/>
          <p:nvPr/>
        </p:nvSpPr>
        <p:spPr>
          <a:xfrm>
            <a:off x="0" y="17720"/>
            <a:ext cx="12220900" cy="7010401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59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7D2363-ABD3-4EE8-987A-AF3E80BE686F}"/>
              </a:ext>
            </a:extLst>
          </p:cNvPr>
          <p:cNvSpPr txBox="1"/>
          <p:nvPr/>
        </p:nvSpPr>
        <p:spPr>
          <a:xfrm>
            <a:off x="745577" y="2308607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9 July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6E90B1-4E21-486B-8444-B0DF3B985BEE}"/>
              </a:ext>
            </a:extLst>
          </p:cNvPr>
          <p:cNvSpPr txBox="1"/>
          <p:nvPr/>
        </p:nvSpPr>
        <p:spPr>
          <a:xfrm>
            <a:off x="650327" y="2640509"/>
            <a:ext cx="81810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  <a:t>Annual General </a:t>
            </a:r>
            <a:r>
              <a:rPr lang="en-US" sz="54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  <a:t>Meeting</a:t>
            </a:r>
          </a:p>
          <a:p>
            <a:endParaRPr lang="en-US" sz="5400" dirty="0">
              <a:solidFill>
                <a:schemeClr val="accent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Picture 1" descr="A green logo with black background&#10;&#10;AI-generated content may be incorrect.">
            <a:extLst>
              <a:ext uri="{FF2B5EF4-FFF2-40B4-BE49-F238E27FC236}">
                <a16:creationId xmlns:a16="http://schemas.microsoft.com/office/drawing/2014/main" id="{44308A7B-7A48-E50D-96CC-5097F1DBC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34" y="6309388"/>
            <a:ext cx="1697517" cy="380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DAD1FB-9873-45C0-8AAE-5EB17CE53B47}"/>
              </a:ext>
            </a:extLst>
          </p:cNvPr>
          <p:cNvSpPr txBox="1"/>
          <p:nvPr/>
        </p:nvSpPr>
        <p:spPr>
          <a:xfrm>
            <a:off x="6755266" y="5167446"/>
            <a:ext cx="5407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</a:rPr>
              <a:t>Perth Convention &amp; Exhibition Centre</a:t>
            </a:r>
          </a:p>
          <a:p>
            <a:endParaRPr lang="en-AU" sz="2400" dirty="0">
              <a:solidFill>
                <a:schemeClr val="bg1"/>
              </a:solidFill>
            </a:endParaRPr>
          </a:p>
          <a:p>
            <a:pPr algn="ctr"/>
            <a:r>
              <a:rPr lang="en-AU" sz="2400" dirty="0">
                <a:solidFill>
                  <a:schemeClr val="bg1"/>
                </a:solidFill>
              </a:rPr>
              <a:t>9 July 2025 </a:t>
            </a:r>
          </a:p>
        </p:txBody>
      </p:sp>
    </p:spTree>
    <p:extLst>
      <p:ext uri="{BB962C8B-B14F-4D97-AF65-F5344CB8AC3E}">
        <p14:creationId xmlns:p14="http://schemas.microsoft.com/office/powerpoint/2010/main" val="3550618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2E2085-9A82-4FDE-AAFF-41B212537555}"/>
              </a:ext>
            </a:extLst>
          </p:cNvPr>
          <p:cNvSpPr/>
          <p:nvPr/>
        </p:nvSpPr>
        <p:spPr>
          <a:xfrm>
            <a:off x="695208" y="2767280"/>
            <a:ext cx="5929710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AU" sz="2400" dirty="0">
                <a:solidFill>
                  <a:prstClr val="white"/>
                </a:solidFill>
              </a:rPr>
              <a:t>We acknowledge the traditional owners and custodians of the lands where our HERDSA members are located and pay respects to their elders, past, present, and emerging.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1C03822-5156-49CA-935D-13FE1F71F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419850"/>
            <a:ext cx="6691781" cy="660511"/>
          </a:xfrm>
        </p:spPr>
        <p:txBody>
          <a:bodyPr/>
          <a:lstStyle/>
          <a:p>
            <a:r>
              <a:rPr lang="en-US" sz="4800" dirty="0"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  <a:t>Acknowledgement of </a:t>
            </a:r>
            <a:r>
              <a:rPr lang="en-US" sz="48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  <a:t>Country</a:t>
            </a:r>
            <a:br>
              <a:rPr lang="en-US" sz="48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4483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CED1B-3A8E-0DE8-E103-8F820280A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DBB62E7-4130-38BF-3A16-3281EC481D16}"/>
              </a:ext>
            </a:extLst>
          </p:cNvPr>
          <p:cNvSpPr/>
          <p:nvPr/>
        </p:nvSpPr>
        <p:spPr>
          <a:xfrm>
            <a:off x="4400294" y="1"/>
            <a:ext cx="7791708" cy="6857999"/>
          </a:xfrm>
          <a:custGeom>
            <a:avLst/>
            <a:gdLst>
              <a:gd name="connsiteX0" fmla="*/ 5340116 w 5843781"/>
              <a:gd name="connsiteY0" fmla="*/ 0 h 5143499"/>
              <a:gd name="connsiteX1" fmla="*/ 5843781 w 5843781"/>
              <a:gd name="connsiteY1" fmla="*/ 0 h 5143499"/>
              <a:gd name="connsiteX2" fmla="*/ 5843781 w 5843781"/>
              <a:gd name="connsiteY2" fmla="*/ 5143499 h 5143499"/>
              <a:gd name="connsiteX3" fmla="*/ 29134 w 5843781"/>
              <a:gd name="connsiteY3" fmla="*/ 5143499 h 5143499"/>
              <a:gd name="connsiteX4" fmla="*/ 10216 w 5843781"/>
              <a:gd name="connsiteY4" fmla="*/ 5085050 h 5143499"/>
              <a:gd name="connsiteX5" fmla="*/ 147831 w 5843781"/>
              <a:gd name="connsiteY5" fmla="*/ 4657726 h 5143499"/>
              <a:gd name="connsiteX6" fmla="*/ 2300481 w 5843781"/>
              <a:gd name="connsiteY6" fmla="*/ 4505326 h 5143499"/>
              <a:gd name="connsiteX7" fmla="*/ 2443356 w 5843781"/>
              <a:gd name="connsiteY7" fmla="*/ 3219451 h 5143499"/>
              <a:gd name="connsiteX8" fmla="*/ 3433956 w 5843781"/>
              <a:gd name="connsiteY8" fmla="*/ 2724151 h 5143499"/>
              <a:gd name="connsiteX9" fmla="*/ 3386331 w 5843781"/>
              <a:gd name="connsiteY9" fmla="*/ 1333501 h 5143499"/>
              <a:gd name="connsiteX10" fmla="*/ 5293411 w 5843781"/>
              <a:gd name="connsiteY10" fmla="*/ 22828 h 5143499"/>
              <a:gd name="connsiteX11" fmla="*/ 5340116 w 5843781"/>
              <a:gd name="connsiteY11" fmla="*/ 0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43781" h="5143499">
                <a:moveTo>
                  <a:pt x="5340116" y="0"/>
                </a:moveTo>
                <a:lnTo>
                  <a:pt x="5843781" y="0"/>
                </a:lnTo>
                <a:lnTo>
                  <a:pt x="5843781" y="5143499"/>
                </a:lnTo>
                <a:lnTo>
                  <a:pt x="29134" y="5143499"/>
                </a:lnTo>
                <a:lnTo>
                  <a:pt x="10216" y="5085050"/>
                </a:lnTo>
                <a:cubicBezTo>
                  <a:pt x="-29145" y="4908843"/>
                  <a:pt x="51291" y="4739681"/>
                  <a:pt x="147831" y="4657726"/>
                </a:cubicBezTo>
                <a:cubicBezTo>
                  <a:pt x="368493" y="4470401"/>
                  <a:pt x="1917894" y="4745038"/>
                  <a:pt x="2300481" y="4505326"/>
                </a:cubicBezTo>
                <a:cubicBezTo>
                  <a:pt x="2683068" y="4265614"/>
                  <a:pt x="2254444" y="3516313"/>
                  <a:pt x="2443356" y="3219451"/>
                </a:cubicBezTo>
                <a:cubicBezTo>
                  <a:pt x="2632268" y="2922589"/>
                  <a:pt x="3276793" y="3038476"/>
                  <a:pt x="3433956" y="2724151"/>
                </a:cubicBezTo>
                <a:cubicBezTo>
                  <a:pt x="3591119" y="2409826"/>
                  <a:pt x="2829119" y="1811338"/>
                  <a:pt x="3386331" y="1333501"/>
                </a:cubicBezTo>
                <a:cubicBezTo>
                  <a:pt x="3697586" y="1066584"/>
                  <a:pt x="4517559" y="420235"/>
                  <a:pt x="5293411" y="22828"/>
                </a:cubicBezTo>
                <a:lnTo>
                  <a:pt x="5340116" y="0"/>
                </a:lnTo>
                <a:close/>
              </a:path>
            </a:pathLst>
          </a:custGeom>
          <a:gradFill flip="none" rotWithShape="1">
            <a:gsLst>
              <a:gs pos="50000">
                <a:schemeClr val="accent1">
                  <a:alpha val="49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  <a:effectLst>
            <a:outerShdw blurRad="127000" dist="254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156FDF-0D69-1D85-0AE2-270258E0C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419850"/>
            <a:ext cx="11157817" cy="66051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60C0B0B-B8EA-19D6-AA4C-1385727F8AD0}"/>
              </a:ext>
            </a:extLst>
          </p:cNvPr>
          <p:cNvSpPr txBox="1"/>
          <p:nvPr/>
        </p:nvSpPr>
        <p:spPr>
          <a:xfrm>
            <a:off x="516466" y="1403807"/>
            <a:ext cx="6992165" cy="43704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Welcome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Attendance and Apologies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Minutes of the previous meeting (for adoption)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President’s Report and Activities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Treasurer’s and Auditor’s Reports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Recommendations for ratification 2025-2026         (Executive Members, Budget, Auditor, 2024-2025 accounts)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Other business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2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Meeting Closure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7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717A71-C065-47F3-B3CE-6F6BE829B7E8}"/>
              </a:ext>
            </a:extLst>
          </p:cNvPr>
          <p:cNvSpPr/>
          <p:nvPr/>
        </p:nvSpPr>
        <p:spPr>
          <a:xfrm>
            <a:off x="4486940" y="612844"/>
            <a:ext cx="73577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HERDSA </a:t>
            </a:r>
            <a:br>
              <a:rPr lang="en-AU" sz="4000" dirty="0">
                <a:solidFill>
                  <a:schemeClr val="tx1">
                    <a:lumMod val="10000"/>
                    <a:lumOff val="90000"/>
                  </a:schemeClr>
                </a:solidFill>
              </a:rPr>
            </a:br>
            <a:endParaRPr lang="en-AU" sz="4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  <a:p>
            <a:pPr algn="ctr"/>
            <a:r>
              <a:rPr lang="en-AU" sz="4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President’s Report and Activities</a:t>
            </a:r>
          </a:p>
          <a:p>
            <a:pPr algn="ctr"/>
            <a:endParaRPr lang="en-AU" sz="4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  <a:p>
            <a:pPr algn="ctr"/>
            <a:r>
              <a:rPr lang="en-AU" sz="4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Prof Kogi Naidoo</a:t>
            </a:r>
          </a:p>
          <a:p>
            <a:pPr algn="ctr"/>
            <a:endParaRPr lang="en-AU" sz="4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  <a:p>
            <a:pPr algn="ctr"/>
            <a:endParaRPr lang="en-AU" sz="40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  <a:p>
            <a:pPr algn="ctr"/>
            <a:r>
              <a:rPr lang="en-AU" sz="40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Perth Convention and Exhibition Centre</a:t>
            </a:r>
          </a:p>
        </p:txBody>
      </p:sp>
    </p:spTree>
    <p:extLst>
      <p:ext uri="{BB962C8B-B14F-4D97-AF65-F5344CB8AC3E}">
        <p14:creationId xmlns:p14="http://schemas.microsoft.com/office/powerpoint/2010/main" val="14474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4DFDA934-4C78-485F-A23E-04CC5FAACB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" r="114"/>
          <a:stretch>
            <a:fillRect/>
          </a:stretch>
        </p:blipFill>
        <p:spPr>
          <a:xfrm>
            <a:off x="7083304" y="2781371"/>
            <a:ext cx="878449" cy="878449"/>
          </a:xfr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EA493F8-0A8C-409F-B47C-68ED3DFDD190}"/>
              </a:ext>
            </a:extLst>
          </p:cNvPr>
          <p:cNvGrpSpPr/>
          <p:nvPr/>
        </p:nvGrpSpPr>
        <p:grpSpPr>
          <a:xfrm>
            <a:off x="2741219" y="963178"/>
            <a:ext cx="9466715" cy="5620663"/>
            <a:chOff x="1207707" y="475990"/>
            <a:chExt cx="9371396" cy="545835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0EEDB75-9C85-45AE-9567-F91FA8F44B6C}"/>
                </a:ext>
              </a:extLst>
            </p:cNvPr>
            <p:cNvSpPr txBox="1"/>
            <p:nvPr/>
          </p:nvSpPr>
          <p:spPr>
            <a:xfrm>
              <a:off x="7460959" y="921897"/>
              <a:ext cx="2744443" cy="12553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We provide opportunities for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members to engage in positive,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collaborative, scholarly interactions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and created conditions conducive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to members experiencing a sense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 of belonging.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402B05-E9FE-482D-9F03-8BC71D0EA822}"/>
                </a:ext>
              </a:extLst>
            </p:cNvPr>
            <p:cNvSpPr txBox="1"/>
            <p:nvPr/>
          </p:nvSpPr>
          <p:spPr>
            <a:xfrm>
              <a:off x="1207707" y="921897"/>
              <a:ext cx="3783969" cy="12852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Our activities are informed by and contribute to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contemporary evidence-based practice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to enhance the  </a:t>
              </a:r>
              <a:r>
                <a:rPr sz="1400" dirty="0">
                  <a:solidFill>
                    <a:prstClr val="white"/>
                  </a:solidFill>
                </a:rPr>
                <a:t>learning, teaching,
and research </a:t>
              </a:r>
              <a:r>
                <a:rPr lang="en-AU" sz="1400" dirty="0">
                  <a:solidFill>
                    <a:prstClr val="white"/>
                  </a:solidFill>
                </a:rPr>
                <a:t>capabilities of our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members and their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 institutions</a:t>
              </a:r>
              <a:r>
                <a:rPr sz="1600" dirty="0">
                  <a:solidFill>
                    <a:prstClr val="white"/>
                  </a:solidFill>
                </a:rPr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AF5A5A-15C1-49C3-A029-2849A5E3D4E3}"/>
                </a:ext>
              </a:extLst>
            </p:cNvPr>
            <p:cNvSpPr txBox="1"/>
            <p:nvPr/>
          </p:nvSpPr>
          <p:spPr>
            <a:xfrm>
              <a:off x="2960094" y="2674820"/>
              <a:ext cx="83676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 defTabSz="457200"/>
              <a:r>
                <a:rPr sz="1600" b="1" dirty="0">
                  <a:solidFill>
                    <a:schemeClr val="accent3"/>
                  </a:solidFill>
                </a:rPr>
                <a:t>Integrity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A83746-9A81-400F-902F-B790FCE5271E}"/>
                </a:ext>
              </a:extLst>
            </p:cNvPr>
            <p:cNvSpPr txBox="1"/>
            <p:nvPr/>
          </p:nvSpPr>
          <p:spPr>
            <a:xfrm>
              <a:off x="7988754" y="2652292"/>
              <a:ext cx="86401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defTabSz="457200"/>
              <a:r>
                <a:rPr sz="1600" b="1" dirty="0">
                  <a:solidFill>
                    <a:schemeClr val="accent3"/>
                  </a:solidFill>
                </a:rPr>
                <a:t>Inclusion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6548F1-1F8A-4870-AF53-8B15C2A5F1F9}"/>
                </a:ext>
              </a:extLst>
            </p:cNvPr>
            <p:cNvSpPr txBox="1"/>
            <p:nvPr/>
          </p:nvSpPr>
          <p:spPr>
            <a:xfrm>
              <a:off x="1277305" y="3205317"/>
              <a:ext cx="2519557" cy="1076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We u</a:t>
              </a:r>
              <a:r>
                <a:rPr sz="1400" dirty="0" err="1">
                  <a:solidFill>
                    <a:prstClr val="white"/>
                  </a:solidFill>
                </a:rPr>
                <a:t>phold</a:t>
              </a:r>
              <a:r>
                <a:rPr lang="en-AU" sz="1400" dirty="0">
                  <a:solidFill>
                    <a:prstClr val="white"/>
                  </a:solidFill>
                </a:rPr>
                <a:t> and expect </a:t>
              </a:r>
              <a:r>
                <a:rPr sz="1400" dirty="0">
                  <a:solidFill>
                    <a:prstClr val="white"/>
                  </a:solidFill>
                </a:rPr>
                <a:t> honesty,</a:t>
              </a:r>
              <a:endParaRPr lang="en-AU" sz="1400" dirty="0">
                <a:solidFill>
                  <a:prstClr val="white"/>
                </a:solidFill>
              </a:endParaRPr>
            </a:p>
            <a:p>
              <a:pPr algn="ctr" defTabSz="457200"/>
              <a:r>
                <a:rPr sz="1400" dirty="0">
                  <a:solidFill>
                    <a:prstClr val="white"/>
                  </a:solidFill>
                </a:rPr>
                <a:t>openness,</a:t>
              </a:r>
              <a:r>
                <a:rPr lang="en-AU" sz="1400" dirty="0">
                  <a:solidFill>
                    <a:prstClr val="white"/>
                  </a:solidFill>
                </a:rPr>
                <a:t> </a:t>
              </a:r>
              <a:r>
                <a:rPr sz="1400" dirty="0">
                  <a:solidFill>
                    <a:prstClr val="white"/>
                  </a:solidFill>
                </a:rPr>
                <a:t>respect, and</a:t>
              </a:r>
              <a:r>
                <a:rPr lang="en-AU" sz="1400" dirty="0">
                  <a:solidFill>
                    <a:prstClr val="white"/>
                  </a:solidFill>
                </a:rPr>
                <a:t> </a:t>
              </a:r>
              <a:r>
                <a:rPr sz="1400" dirty="0">
                  <a:solidFill>
                    <a:prstClr val="white"/>
                  </a:solidFill>
                </a:rPr>
                <a:t>trust</a:t>
              </a:r>
              <a:endParaRPr lang="en-AU" sz="1400" dirty="0">
                <a:solidFill>
                  <a:prstClr val="white"/>
                </a:solidFill>
              </a:endParaRPr>
            </a:p>
            <a:p>
              <a:pPr algn="ctr" defTabSz="457200"/>
              <a:r>
                <a:rPr sz="1400" dirty="0">
                  <a:solidFill>
                    <a:prstClr val="white"/>
                  </a:solidFill>
                </a:rPr>
                <a:t> in </a:t>
              </a:r>
              <a:r>
                <a:rPr lang="en-AU" sz="1400" dirty="0">
                  <a:solidFill>
                    <a:prstClr val="white"/>
                  </a:solidFill>
                </a:rPr>
                <a:t>members’ interactions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with one another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and the society</a:t>
              </a:r>
              <a:r>
                <a:rPr sz="1600" dirty="0">
                  <a:solidFill>
                    <a:prstClr val="white"/>
                  </a:solidFill>
                </a:rPr>
                <a:t>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2F403F-B54A-4497-9467-E7DBEE968D7E}"/>
                </a:ext>
              </a:extLst>
            </p:cNvPr>
            <p:cNvSpPr txBox="1"/>
            <p:nvPr/>
          </p:nvSpPr>
          <p:spPr>
            <a:xfrm>
              <a:off x="7460959" y="475990"/>
              <a:ext cx="109485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defTabSz="457200"/>
              <a:r>
                <a:rPr sz="1600" b="1" dirty="0">
                  <a:solidFill>
                    <a:schemeClr val="accent3"/>
                  </a:solidFill>
                </a:rPr>
                <a:t>Connection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2BF5B0-384B-47F6-BAE8-AB1C2A1DA6D9}"/>
                </a:ext>
              </a:extLst>
            </p:cNvPr>
            <p:cNvSpPr txBox="1"/>
            <p:nvPr/>
          </p:nvSpPr>
          <p:spPr>
            <a:xfrm>
              <a:off x="7779433" y="3016033"/>
              <a:ext cx="2799670" cy="1883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We provide a relational and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Scholarly space in which members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are invited to respectfully question,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challenge an be informed by a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diversity of opinions and 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perspectives. We are committed to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providing access to opportunities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and resources to support all</a:t>
              </a:r>
            </a:p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our members.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4A5AE6-403A-4EA9-8A62-D20372227B8D}"/>
                </a:ext>
              </a:extLst>
            </p:cNvPr>
            <p:cNvSpPr txBox="1"/>
            <p:nvPr/>
          </p:nvSpPr>
          <p:spPr>
            <a:xfrm>
              <a:off x="3343787" y="475990"/>
              <a:ext cx="6957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r" defTabSz="457200"/>
              <a:r>
                <a:rPr sz="1600" b="1" dirty="0">
                  <a:solidFill>
                    <a:schemeClr val="accent3"/>
                  </a:solidFill>
                </a:rPr>
                <a:t>Quality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E5CA6D-848D-4766-802F-8E8672594BE6}"/>
                </a:ext>
              </a:extLst>
            </p:cNvPr>
            <p:cNvSpPr txBox="1"/>
            <p:nvPr/>
          </p:nvSpPr>
          <p:spPr>
            <a:xfrm>
              <a:off x="4329458" y="5097456"/>
              <a:ext cx="3324324" cy="8368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 defTabSz="457200"/>
              <a:r>
                <a:rPr lang="en-AU" sz="1400" dirty="0">
                  <a:solidFill>
                    <a:prstClr val="white"/>
                  </a:solidFill>
                </a:rPr>
                <a:t>We e</a:t>
              </a:r>
              <a:r>
                <a:rPr sz="1400" dirty="0" err="1">
                  <a:solidFill>
                    <a:prstClr val="white"/>
                  </a:solidFill>
                </a:rPr>
                <a:t>ncourag</a:t>
              </a:r>
              <a:r>
                <a:rPr lang="en-AU" sz="1400" dirty="0">
                  <a:solidFill>
                    <a:prstClr val="white"/>
                  </a:solidFill>
                </a:rPr>
                <a:t>e and support our members to</a:t>
              </a:r>
              <a:r>
                <a:rPr sz="1400" dirty="0">
                  <a:solidFill>
                    <a:prstClr val="white"/>
                  </a:solidFill>
                </a:rPr>
                <a:t> systematic</a:t>
              </a:r>
              <a:r>
                <a:rPr lang="en-AU" sz="1400" dirty="0">
                  <a:solidFill>
                    <a:prstClr val="white"/>
                  </a:solidFill>
                </a:rPr>
                <a:t>ally </a:t>
              </a:r>
              <a:r>
                <a:rPr sz="1400" dirty="0" err="1">
                  <a:solidFill>
                    <a:prstClr val="white"/>
                  </a:solidFill>
                </a:rPr>
                <a:t>investigat</a:t>
              </a:r>
              <a:r>
                <a:rPr lang="en-AU" sz="1400" dirty="0">
                  <a:solidFill>
                    <a:prstClr val="white"/>
                  </a:solidFill>
                </a:rPr>
                <a:t>e</a:t>
              </a:r>
              <a:r>
                <a:rPr sz="1400" dirty="0">
                  <a:solidFill>
                    <a:prstClr val="white"/>
                  </a:solidFill>
                </a:rPr>
                <a:t> higher</a:t>
              </a:r>
              <a:r>
                <a:rPr lang="en-AU" sz="1400" dirty="0">
                  <a:solidFill>
                    <a:prstClr val="white"/>
                  </a:solidFill>
                </a:rPr>
                <a:t> </a:t>
              </a:r>
              <a:r>
                <a:rPr sz="1400" dirty="0">
                  <a:solidFill>
                    <a:prstClr val="white"/>
                  </a:solidFill>
                </a:rPr>
                <a:t>education issues </a:t>
              </a:r>
              <a:r>
                <a:rPr lang="en-AU" sz="1400" dirty="0">
                  <a:solidFill>
                    <a:prstClr val="white"/>
                  </a:solidFill>
                </a:rPr>
                <a:t>leading to </a:t>
              </a:r>
              <a:r>
                <a:rPr sz="1400" dirty="0">
                  <a:solidFill>
                    <a:prstClr val="white"/>
                  </a:solidFill>
                </a:rPr>
                <a:t>scholarly
solutions</a:t>
              </a:r>
              <a:r>
                <a:rPr lang="en-AU" sz="1400" dirty="0">
                  <a:solidFill>
                    <a:prstClr val="white"/>
                  </a:solidFill>
                </a:rPr>
                <a:t> in practice and policy.</a:t>
              </a:r>
              <a:endParaRPr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87D0CA8-0433-4A60-88C1-25B592ACADA2}"/>
                </a:ext>
              </a:extLst>
            </p:cNvPr>
            <p:cNvSpPr txBox="1"/>
            <p:nvPr/>
          </p:nvSpPr>
          <p:spPr>
            <a:xfrm>
              <a:off x="5625612" y="4687504"/>
              <a:ext cx="69749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 defTabSz="457200"/>
              <a:r>
                <a:rPr sz="1600" b="1" dirty="0">
                  <a:solidFill>
                    <a:schemeClr val="accent3"/>
                  </a:solidFill>
                </a:rPr>
                <a:t>Inquiry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FA14BA-B0A5-48F0-BD52-2B13E8599EB6}"/>
              </a:ext>
            </a:extLst>
          </p:cNvPr>
          <p:cNvGrpSpPr/>
          <p:nvPr/>
        </p:nvGrpSpPr>
        <p:grpSpPr>
          <a:xfrm>
            <a:off x="5699401" y="1754085"/>
            <a:ext cx="3685930" cy="3398561"/>
            <a:chOff x="5817121" y="1678963"/>
            <a:chExt cx="3685930" cy="3398561"/>
          </a:xfrm>
        </p:grpSpPr>
        <p:sp>
          <p:nvSpPr>
            <p:cNvPr id="20" name="Rounded Rectangle 1">
              <a:extLst>
                <a:ext uri="{FF2B5EF4-FFF2-40B4-BE49-F238E27FC236}">
                  <a16:creationId xmlns:a16="http://schemas.microsoft.com/office/drawing/2014/main" id="{ABB3A428-0CA5-44F8-9D4F-82FBD0E526C6}"/>
                </a:ext>
              </a:extLst>
            </p:cNvPr>
            <p:cNvSpPr/>
            <p:nvPr/>
          </p:nvSpPr>
          <p:spPr>
            <a:xfrm>
              <a:off x="6291617" y="1678963"/>
              <a:ext cx="1030164" cy="797501"/>
            </a:xfrm>
            <a:custGeom>
              <a:avLst/>
              <a:gdLst/>
              <a:ahLst/>
              <a:cxnLst/>
              <a:rect l="0" t="0" r="0" b="0"/>
              <a:pathLst>
                <a:path w="835939" h="667966">
                  <a:moveTo>
                    <a:pt x="835939" y="152948"/>
                  </a:moveTo>
                  <a:lnTo>
                    <a:pt x="297339" y="152948"/>
                  </a:lnTo>
                  <a:lnTo>
                    <a:pt x="130114" y="667966"/>
                  </a:lnTo>
                  <a:lnTo>
                    <a:pt x="0" y="573433"/>
                  </a:lnTo>
                  <a:lnTo>
                    <a:pt x="186192" y="0"/>
                  </a:lnTo>
                  <a:lnTo>
                    <a:pt x="786243" y="0"/>
                  </a:lnTo>
                  <a:close/>
                </a:path>
              </a:pathLst>
            </a:custGeom>
            <a:noFill/>
            <a:ln w="12700">
              <a:solidFill>
                <a:srgbClr val="E55753"/>
              </a:solidFill>
            </a:ln>
          </p:spPr>
          <p:txBody>
            <a:bodyPr rtlCol="0" anchor="ctr"/>
            <a:lstStyle/>
            <a:p>
              <a:pPr algn="ctr" defTabSz="457200"/>
              <a:endParaRPr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Rounded Rectangle 2">
              <a:extLst>
                <a:ext uri="{FF2B5EF4-FFF2-40B4-BE49-F238E27FC236}">
                  <a16:creationId xmlns:a16="http://schemas.microsoft.com/office/drawing/2014/main" id="{6E7813BE-039C-409F-B55C-D3F63A19DC48}"/>
                </a:ext>
              </a:extLst>
            </p:cNvPr>
            <p:cNvSpPr/>
            <p:nvPr/>
          </p:nvSpPr>
          <p:spPr>
            <a:xfrm>
              <a:off x="6611168" y="2043838"/>
              <a:ext cx="953378" cy="878449"/>
            </a:xfrm>
            <a:custGeom>
              <a:avLst/>
              <a:gdLst/>
              <a:ahLst/>
              <a:cxnLst/>
              <a:rect l="0" t="0" r="0" b="0"/>
              <a:pathLst>
                <a:path w="773630" h="735766">
                  <a:moveTo>
                    <a:pt x="625880" y="0"/>
                  </a:moveTo>
                  <a:lnTo>
                    <a:pt x="773630" y="454728"/>
                  </a:lnTo>
                  <a:lnTo>
                    <a:pt x="386815" y="735766"/>
                  </a:lnTo>
                  <a:lnTo>
                    <a:pt x="0" y="454728"/>
                  </a:lnTo>
                  <a:lnTo>
                    <a:pt x="147749" y="0"/>
                  </a:lnTo>
                  <a:close/>
                </a:path>
              </a:pathLst>
            </a:custGeom>
            <a:noFill/>
            <a:ln w="12700">
              <a:solidFill>
                <a:srgbClr val="E55753"/>
              </a:solidFill>
            </a:ln>
          </p:spPr>
          <p:txBody>
            <a:bodyPr rtlCol="0" anchor="ctr"/>
            <a:lstStyle/>
            <a:p>
              <a:pPr algn="ctr" defTabSz="457200"/>
              <a:endParaRPr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Rounded Rectangle 3">
              <a:extLst>
                <a:ext uri="{FF2B5EF4-FFF2-40B4-BE49-F238E27FC236}">
                  <a16:creationId xmlns:a16="http://schemas.microsoft.com/office/drawing/2014/main" id="{4D6F0FF1-957B-465B-9D56-9F1DA5DE3BDA}"/>
                </a:ext>
              </a:extLst>
            </p:cNvPr>
            <p:cNvSpPr/>
            <p:nvPr/>
          </p:nvSpPr>
          <p:spPr>
            <a:xfrm>
              <a:off x="5817121" y="3100175"/>
              <a:ext cx="761009" cy="1102325"/>
            </a:xfrm>
            <a:custGeom>
              <a:avLst/>
              <a:gdLst/>
              <a:ahLst/>
              <a:cxnLst/>
              <a:rect l="0" t="0" r="0" b="0"/>
              <a:pathLst>
                <a:path w="617530" h="923278">
                  <a:moveTo>
                    <a:pt x="487438" y="923278"/>
                  </a:moveTo>
                  <a:lnTo>
                    <a:pt x="0" y="568892"/>
                  </a:lnTo>
                  <a:lnTo>
                    <a:pt x="184718" y="0"/>
                  </a:lnTo>
                  <a:lnTo>
                    <a:pt x="345527" y="0"/>
                  </a:lnTo>
                  <a:lnTo>
                    <a:pt x="179771" y="510493"/>
                  </a:lnTo>
                  <a:lnTo>
                    <a:pt x="617530" y="828761"/>
                  </a:lnTo>
                  <a:close/>
                </a:path>
              </a:pathLst>
            </a:custGeom>
            <a:noFill/>
            <a:ln w="12700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Rounded Rectangle 4">
              <a:extLst>
                <a:ext uri="{FF2B5EF4-FFF2-40B4-BE49-F238E27FC236}">
                  <a16:creationId xmlns:a16="http://schemas.microsoft.com/office/drawing/2014/main" id="{589BE917-60A2-4355-86C7-2DE81714A0B3}"/>
                </a:ext>
              </a:extLst>
            </p:cNvPr>
            <p:cNvSpPr/>
            <p:nvPr/>
          </p:nvSpPr>
          <p:spPr>
            <a:xfrm>
              <a:off x="6256961" y="3099978"/>
              <a:ext cx="953378" cy="878449"/>
            </a:xfrm>
            <a:custGeom>
              <a:avLst/>
              <a:gdLst/>
              <a:ahLst/>
              <a:cxnLst/>
              <a:rect l="0" t="0" r="0" b="0"/>
              <a:pathLst>
                <a:path w="773630" h="735766">
                  <a:moveTo>
                    <a:pt x="147749" y="0"/>
                  </a:moveTo>
                  <a:lnTo>
                    <a:pt x="625880" y="0"/>
                  </a:lnTo>
                  <a:lnTo>
                    <a:pt x="773630" y="454728"/>
                  </a:lnTo>
                  <a:lnTo>
                    <a:pt x="386815" y="735766"/>
                  </a:lnTo>
                  <a:lnTo>
                    <a:pt x="0" y="454728"/>
                  </a:lnTo>
                  <a:close/>
                </a:path>
              </a:pathLst>
            </a:custGeom>
            <a:noFill/>
            <a:ln w="12700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Rounded Rectangle 5">
              <a:extLst>
                <a:ext uri="{FF2B5EF4-FFF2-40B4-BE49-F238E27FC236}">
                  <a16:creationId xmlns:a16="http://schemas.microsoft.com/office/drawing/2014/main" id="{7F52B18D-6FE2-49BC-876D-924463FAEFB7}"/>
                </a:ext>
              </a:extLst>
            </p:cNvPr>
            <p:cNvSpPr/>
            <p:nvPr/>
          </p:nvSpPr>
          <p:spPr>
            <a:xfrm>
              <a:off x="7062676" y="4473125"/>
              <a:ext cx="1196198" cy="604399"/>
            </a:xfrm>
            <a:custGeom>
              <a:avLst/>
              <a:gdLst/>
              <a:ahLst/>
              <a:cxnLst/>
              <a:rect l="0" t="0" r="0" b="0"/>
              <a:pathLst>
                <a:path w="970669" h="506229">
                  <a:moveTo>
                    <a:pt x="970669" y="152964"/>
                  </a:moveTo>
                  <a:lnTo>
                    <a:pt x="484773" y="506229"/>
                  </a:lnTo>
                  <a:lnTo>
                    <a:pt x="0" y="153780"/>
                  </a:lnTo>
                  <a:lnTo>
                    <a:pt x="49701" y="815"/>
                  </a:lnTo>
                  <a:lnTo>
                    <a:pt x="484773" y="317130"/>
                  </a:lnTo>
                  <a:lnTo>
                    <a:pt x="920968" y="0"/>
                  </a:lnTo>
                  <a:close/>
                </a:path>
              </a:pathLst>
            </a:custGeom>
            <a:noFill/>
            <a:ln w="12700">
              <a:solidFill>
                <a:srgbClr val="E0CB15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Rounded Rectangle 6">
              <a:extLst>
                <a:ext uri="{FF2B5EF4-FFF2-40B4-BE49-F238E27FC236}">
                  <a16:creationId xmlns:a16="http://schemas.microsoft.com/office/drawing/2014/main" id="{091BADB6-2847-44DE-B041-149301B57BDB}"/>
                </a:ext>
              </a:extLst>
            </p:cNvPr>
            <p:cNvSpPr/>
            <p:nvPr/>
          </p:nvSpPr>
          <p:spPr>
            <a:xfrm>
              <a:off x="7184272" y="3752703"/>
              <a:ext cx="953378" cy="878449"/>
            </a:xfrm>
            <a:custGeom>
              <a:avLst/>
              <a:gdLst/>
              <a:ahLst/>
              <a:cxnLst/>
              <a:rect l="0" t="0" r="0" b="0"/>
              <a:pathLst>
                <a:path w="773630" h="735766">
                  <a:moveTo>
                    <a:pt x="0" y="454728"/>
                  </a:moveTo>
                  <a:lnTo>
                    <a:pt x="147749" y="0"/>
                  </a:lnTo>
                  <a:lnTo>
                    <a:pt x="625880" y="0"/>
                  </a:lnTo>
                  <a:lnTo>
                    <a:pt x="773630" y="454728"/>
                  </a:lnTo>
                  <a:lnTo>
                    <a:pt x="386815" y="735766"/>
                  </a:lnTo>
                  <a:close/>
                </a:path>
              </a:pathLst>
            </a:custGeom>
            <a:noFill/>
            <a:ln w="12700">
              <a:solidFill>
                <a:srgbClr val="E0CB15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Rounded Rectangle 7">
              <a:extLst>
                <a:ext uri="{FF2B5EF4-FFF2-40B4-BE49-F238E27FC236}">
                  <a16:creationId xmlns:a16="http://schemas.microsoft.com/office/drawing/2014/main" id="{E1A5C07E-4B45-4316-9891-269F12788E49}"/>
                </a:ext>
              </a:extLst>
            </p:cNvPr>
            <p:cNvSpPr/>
            <p:nvPr/>
          </p:nvSpPr>
          <p:spPr>
            <a:xfrm>
              <a:off x="8742884" y="3100178"/>
              <a:ext cx="760167" cy="1101730"/>
            </a:xfrm>
            <a:custGeom>
              <a:avLst/>
              <a:gdLst/>
              <a:ahLst/>
              <a:cxnLst/>
              <a:rect l="0" t="0" r="0" b="0"/>
              <a:pathLst>
                <a:path w="616846" h="922780">
                  <a:moveTo>
                    <a:pt x="0" y="828263"/>
                  </a:moveTo>
                  <a:lnTo>
                    <a:pt x="437075" y="510493"/>
                  </a:lnTo>
                  <a:lnTo>
                    <a:pt x="271318" y="0"/>
                  </a:lnTo>
                  <a:lnTo>
                    <a:pt x="432127" y="0"/>
                  </a:lnTo>
                  <a:lnTo>
                    <a:pt x="616846" y="568892"/>
                  </a:lnTo>
                  <a:lnTo>
                    <a:pt x="130092" y="922780"/>
                  </a:lnTo>
                  <a:close/>
                </a:path>
              </a:pathLst>
            </a:custGeom>
            <a:noFill/>
            <a:ln w="12700">
              <a:solidFill>
                <a:srgbClr val="92BD39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Rounded Rectangle 8">
              <a:extLst>
                <a:ext uri="{FF2B5EF4-FFF2-40B4-BE49-F238E27FC236}">
                  <a16:creationId xmlns:a16="http://schemas.microsoft.com/office/drawing/2014/main" id="{B077A035-F782-4CF5-B877-2C256C103365}"/>
                </a:ext>
              </a:extLst>
            </p:cNvPr>
            <p:cNvSpPr/>
            <p:nvPr/>
          </p:nvSpPr>
          <p:spPr>
            <a:xfrm>
              <a:off x="8111574" y="3099978"/>
              <a:ext cx="953378" cy="878449"/>
            </a:xfrm>
            <a:custGeom>
              <a:avLst/>
              <a:gdLst/>
              <a:ahLst/>
              <a:cxnLst/>
              <a:rect l="0" t="0" r="0" b="0"/>
              <a:pathLst>
                <a:path w="773630" h="735766">
                  <a:moveTo>
                    <a:pt x="386815" y="735766"/>
                  </a:moveTo>
                  <a:lnTo>
                    <a:pt x="0" y="454728"/>
                  </a:lnTo>
                  <a:lnTo>
                    <a:pt x="147749" y="0"/>
                  </a:lnTo>
                  <a:lnTo>
                    <a:pt x="625880" y="0"/>
                  </a:lnTo>
                  <a:lnTo>
                    <a:pt x="773630" y="454728"/>
                  </a:lnTo>
                  <a:close/>
                </a:path>
              </a:pathLst>
            </a:custGeom>
            <a:noFill/>
            <a:ln w="12700">
              <a:solidFill>
                <a:srgbClr val="92BD39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Rounded Rectangle 9">
              <a:extLst>
                <a:ext uri="{FF2B5EF4-FFF2-40B4-BE49-F238E27FC236}">
                  <a16:creationId xmlns:a16="http://schemas.microsoft.com/office/drawing/2014/main" id="{9D799632-B81B-476B-84E3-EC8C629F6DBA}"/>
                </a:ext>
              </a:extLst>
            </p:cNvPr>
            <p:cNvSpPr/>
            <p:nvPr/>
          </p:nvSpPr>
          <p:spPr>
            <a:xfrm>
              <a:off x="8000111" y="1678970"/>
              <a:ext cx="1028781" cy="798491"/>
            </a:xfrm>
            <a:custGeom>
              <a:avLst/>
              <a:gdLst/>
              <a:ahLst/>
              <a:cxnLst/>
              <a:rect l="0" t="0" r="0" b="0"/>
              <a:pathLst>
                <a:path w="834816" h="668795">
                  <a:moveTo>
                    <a:pt x="49696" y="0"/>
                  </a:moveTo>
                  <a:lnTo>
                    <a:pt x="648354" y="0"/>
                  </a:lnTo>
                  <a:lnTo>
                    <a:pt x="834816" y="574261"/>
                  </a:lnTo>
                  <a:lnTo>
                    <a:pt x="704702" y="668795"/>
                  </a:lnTo>
                  <a:lnTo>
                    <a:pt x="537207" y="152948"/>
                  </a:lnTo>
                  <a:lnTo>
                    <a:pt x="0" y="152948"/>
                  </a:lnTo>
                  <a:close/>
                </a:path>
              </a:pathLst>
            </a:custGeom>
            <a:noFill/>
            <a:ln w="12700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Rounded Rectangle 10">
              <a:extLst>
                <a:ext uri="{FF2B5EF4-FFF2-40B4-BE49-F238E27FC236}">
                  <a16:creationId xmlns:a16="http://schemas.microsoft.com/office/drawing/2014/main" id="{BE4D7286-1161-49E4-9BBC-B044325F0419}"/>
                </a:ext>
              </a:extLst>
            </p:cNvPr>
            <p:cNvSpPr/>
            <p:nvPr/>
          </p:nvSpPr>
          <p:spPr>
            <a:xfrm>
              <a:off x="7757386" y="2043843"/>
              <a:ext cx="953378" cy="878449"/>
            </a:xfrm>
            <a:custGeom>
              <a:avLst/>
              <a:gdLst/>
              <a:ahLst/>
              <a:cxnLst/>
              <a:rect l="0" t="0" r="0" b="0"/>
              <a:pathLst>
                <a:path w="773630" h="735766">
                  <a:moveTo>
                    <a:pt x="773630" y="454728"/>
                  </a:moveTo>
                  <a:lnTo>
                    <a:pt x="386815" y="735766"/>
                  </a:lnTo>
                  <a:lnTo>
                    <a:pt x="0" y="454728"/>
                  </a:lnTo>
                  <a:lnTo>
                    <a:pt x="147749" y="0"/>
                  </a:lnTo>
                  <a:lnTo>
                    <a:pt x="625880" y="0"/>
                  </a:lnTo>
                  <a:close/>
                </a:path>
              </a:pathLst>
            </a:custGeom>
            <a:noFill/>
            <a:ln w="12700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Rounded Rectangle 22">
              <a:extLst>
                <a:ext uri="{FF2B5EF4-FFF2-40B4-BE49-F238E27FC236}">
                  <a16:creationId xmlns:a16="http://schemas.microsoft.com/office/drawing/2014/main" id="{8A984E5B-6339-4090-A68C-A0438581FDC4}"/>
                </a:ext>
              </a:extLst>
            </p:cNvPr>
            <p:cNvSpPr/>
            <p:nvPr/>
          </p:nvSpPr>
          <p:spPr>
            <a:xfrm>
              <a:off x="7966038" y="2147477"/>
              <a:ext cx="539952" cy="523118"/>
            </a:xfrm>
            <a:custGeom>
              <a:avLst/>
              <a:gdLst/>
              <a:ahLst/>
              <a:cxnLst/>
              <a:rect l="0" t="0" r="0" b="0"/>
              <a:pathLst>
                <a:path w="438150" h="438150">
                  <a:moveTo>
                    <a:pt x="247650" y="209550"/>
                  </a:moveTo>
                  <a:lnTo>
                    <a:pt x="190500" y="209550"/>
                  </a:lnTo>
                  <a:moveTo>
                    <a:pt x="247650" y="152400"/>
                  </a:moveTo>
                  <a:lnTo>
                    <a:pt x="247650" y="171450"/>
                  </a:lnTo>
                  <a:lnTo>
                    <a:pt x="190500" y="171450"/>
                  </a:lnTo>
                  <a:lnTo>
                    <a:pt x="190500" y="152400"/>
                  </a:lnTo>
                  <a:cubicBezTo>
                    <a:pt x="173222" y="142695"/>
                    <a:pt x="162357" y="124586"/>
                    <a:pt x="161925" y="104775"/>
                  </a:cubicBezTo>
                  <a:cubicBezTo>
                    <a:pt x="162811" y="73586"/>
                    <a:pt x="187886" y="48511"/>
                    <a:pt x="219075" y="47625"/>
                  </a:cubicBezTo>
                  <a:cubicBezTo>
                    <a:pt x="250263" y="48511"/>
                    <a:pt x="275338" y="73586"/>
                    <a:pt x="276225" y="104775"/>
                  </a:cubicBezTo>
                  <a:cubicBezTo>
                    <a:pt x="275784" y="124584"/>
                    <a:pt x="264921" y="142689"/>
                    <a:pt x="247650" y="152400"/>
                  </a:cubicBezTo>
                  <a:close/>
                  <a:moveTo>
                    <a:pt x="33337" y="338137"/>
                  </a:moveTo>
                  <a:cubicBezTo>
                    <a:pt x="33337" y="319725"/>
                    <a:pt x="48263" y="304800"/>
                    <a:pt x="66675" y="304800"/>
                  </a:cubicBezTo>
                  <a:cubicBezTo>
                    <a:pt x="85086" y="304800"/>
                    <a:pt x="100012" y="319725"/>
                    <a:pt x="100012" y="338137"/>
                  </a:cubicBezTo>
                  <a:cubicBezTo>
                    <a:pt x="100012" y="356549"/>
                    <a:pt x="85086" y="371475"/>
                    <a:pt x="66675" y="371475"/>
                  </a:cubicBezTo>
                  <a:cubicBezTo>
                    <a:pt x="48263" y="371475"/>
                    <a:pt x="33337" y="356549"/>
                    <a:pt x="33337" y="338137"/>
                  </a:cubicBezTo>
                  <a:close/>
                  <a:moveTo>
                    <a:pt x="0" y="438150"/>
                  </a:moveTo>
                  <a:cubicBezTo>
                    <a:pt x="7771" y="407671"/>
                    <a:pt x="35221" y="386343"/>
                    <a:pt x="66675" y="386343"/>
                  </a:cubicBezTo>
                  <a:cubicBezTo>
                    <a:pt x="98128" y="386343"/>
                    <a:pt x="125578" y="407671"/>
                    <a:pt x="133350" y="438150"/>
                  </a:cubicBezTo>
                  <a:close/>
                  <a:moveTo>
                    <a:pt x="185737" y="338137"/>
                  </a:moveTo>
                  <a:cubicBezTo>
                    <a:pt x="185737" y="319725"/>
                    <a:pt x="200663" y="304800"/>
                    <a:pt x="219075" y="304800"/>
                  </a:cubicBezTo>
                  <a:cubicBezTo>
                    <a:pt x="237486" y="304800"/>
                    <a:pt x="252412" y="319725"/>
                    <a:pt x="252412" y="338137"/>
                  </a:cubicBezTo>
                  <a:cubicBezTo>
                    <a:pt x="252412" y="356549"/>
                    <a:pt x="237486" y="371475"/>
                    <a:pt x="219075" y="371475"/>
                  </a:cubicBezTo>
                  <a:cubicBezTo>
                    <a:pt x="200663" y="371475"/>
                    <a:pt x="185737" y="356549"/>
                    <a:pt x="185737" y="338137"/>
                  </a:cubicBezTo>
                  <a:close/>
                  <a:moveTo>
                    <a:pt x="152400" y="438150"/>
                  </a:moveTo>
                  <a:cubicBezTo>
                    <a:pt x="160171" y="407671"/>
                    <a:pt x="187621" y="386343"/>
                    <a:pt x="219075" y="386343"/>
                  </a:cubicBezTo>
                  <a:cubicBezTo>
                    <a:pt x="250528" y="386343"/>
                    <a:pt x="277978" y="407671"/>
                    <a:pt x="285750" y="438150"/>
                  </a:cubicBezTo>
                  <a:close/>
                  <a:moveTo>
                    <a:pt x="338137" y="338137"/>
                  </a:moveTo>
                  <a:cubicBezTo>
                    <a:pt x="338137" y="319725"/>
                    <a:pt x="353063" y="304800"/>
                    <a:pt x="371475" y="304800"/>
                  </a:cubicBezTo>
                  <a:cubicBezTo>
                    <a:pt x="389886" y="304800"/>
                    <a:pt x="404812" y="319725"/>
                    <a:pt x="404812" y="338137"/>
                  </a:cubicBezTo>
                  <a:cubicBezTo>
                    <a:pt x="404812" y="356549"/>
                    <a:pt x="389886" y="371475"/>
                    <a:pt x="371475" y="371475"/>
                  </a:cubicBezTo>
                  <a:cubicBezTo>
                    <a:pt x="353063" y="371475"/>
                    <a:pt x="338137" y="356549"/>
                    <a:pt x="338137" y="338137"/>
                  </a:cubicBezTo>
                  <a:close/>
                  <a:moveTo>
                    <a:pt x="304800" y="438150"/>
                  </a:moveTo>
                  <a:cubicBezTo>
                    <a:pt x="312571" y="407671"/>
                    <a:pt x="340021" y="386343"/>
                    <a:pt x="371475" y="386343"/>
                  </a:cubicBezTo>
                  <a:cubicBezTo>
                    <a:pt x="402928" y="386343"/>
                    <a:pt x="430378" y="407671"/>
                    <a:pt x="438150" y="438150"/>
                  </a:cubicBezTo>
                  <a:close/>
                  <a:moveTo>
                    <a:pt x="219075" y="0"/>
                  </a:moveTo>
                  <a:lnTo>
                    <a:pt x="219075" y="19050"/>
                  </a:lnTo>
                  <a:moveTo>
                    <a:pt x="293160" y="30689"/>
                  </a:moveTo>
                  <a:lnTo>
                    <a:pt x="279692" y="44157"/>
                  </a:lnTo>
                  <a:moveTo>
                    <a:pt x="304800" y="95250"/>
                  </a:moveTo>
                  <a:lnTo>
                    <a:pt x="323850" y="95250"/>
                  </a:lnTo>
                  <a:moveTo>
                    <a:pt x="158457" y="44157"/>
                  </a:moveTo>
                  <a:lnTo>
                    <a:pt x="144989" y="30689"/>
                  </a:lnTo>
                  <a:moveTo>
                    <a:pt x="133350" y="95250"/>
                  </a:moveTo>
                  <a:lnTo>
                    <a:pt x="114300" y="95250"/>
                  </a:lnTo>
                  <a:moveTo>
                    <a:pt x="238125" y="247650"/>
                  </a:moveTo>
                  <a:lnTo>
                    <a:pt x="200025" y="247650"/>
                  </a:lnTo>
                </a:path>
              </a:pathLst>
            </a:custGeom>
            <a:noFill/>
            <a:ln w="12700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Rounded Rectangle 23">
              <a:extLst>
                <a:ext uri="{FF2B5EF4-FFF2-40B4-BE49-F238E27FC236}">
                  <a16:creationId xmlns:a16="http://schemas.microsoft.com/office/drawing/2014/main" id="{8A70979F-9A65-4C75-8B03-47E25C93F651}"/>
                </a:ext>
              </a:extLst>
            </p:cNvPr>
            <p:cNvSpPr/>
            <p:nvPr/>
          </p:nvSpPr>
          <p:spPr>
            <a:xfrm>
              <a:off x="6824750" y="2147028"/>
              <a:ext cx="539952" cy="523930"/>
            </a:xfrm>
            <a:custGeom>
              <a:avLst/>
              <a:gdLst/>
              <a:ahLst/>
              <a:cxnLst/>
              <a:rect l="0" t="0" r="0" b="0"/>
              <a:pathLst>
                <a:path w="438150" h="438830">
                  <a:moveTo>
                    <a:pt x="219075" y="438830"/>
                  </a:moveTo>
                  <a:lnTo>
                    <a:pt x="219075" y="680"/>
                  </a:lnTo>
                  <a:moveTo>
                    <a:pt x="361950" y="143555"/>
                  </a:moveTo>
                  <a:lnTo>
                    <a:pt x="400050" y="105455"/>
                  </a:lnTo>
                  <a:moveTo>
                    <a:pt x="400050" y="334055"/>
                  </a:moveTo>
                  <a:lnTo>
                    <a:pt x="361950" y="295955"/>
                  </a:lnTo>
                  <a:moveTo>
                    <a:pt x="438150" y="219755"/>
                  </a:moveTo>
                  <a:lnTo>
                    <a:pt x="371475" y="219755"/>
                  </a:lnTo>
                  <a:moveTo>
                    <a:pt x="76200" y="143555"/>
                  </a:moveTo>
                  <a:lnTo>
                    <a:pt x="38100" y="105455"/>
                  </a:lnTo>
                  <a:moveTo>
                    <a:pt x="76200" y="295955"/>
                  </a:moveTo>
                  <a:lnTo>
                    <a:pt x="38100" y="334055"/>
                  </a:lnTo>
                  <a:moveTo>
                    <a:pt x="0" y="219755"/>
                  </a:moveTo>
                  <a:lnTo>
                    <a:pt x="66675" y="219755"/>
                  </a:lnTo>
                  <a:moveTo>
                    <a:pt x="123748" y="78785"/>
                  </a:moveTo>
                  <a:cubicBezTo>
                    <a:pt x="123752" y="75893"/>
                    <a:pt x="125070" y="73160"/>
                    <a:pt x="127330" y="71355"/>
                  </a:cubicBezTo>
                  <a:lnTo>
                    <a:pt x="213055" y="2775"/>
                  </a:lnTo>
                  <a:cubicBezTo>
                    <a:pt x="216531" y="0"/>
                    <a:pt x="221466" y="0"/>
                    <a:pt x="224942" y="2775"/>
                  </a:cubicBezTo>
                  <a:lnTo>
                    <a:pt x="310667" y="71355"/>
                  </a:lnTo>
                  <a:cubicBezTo>
                    <a:pt x="312927" y="73160"/>
                    <a:pt x="314244" y="75893"/>
                    <a:pt x="314248" y="78785"/>
                  </a:cubicBezTo>
                  <a:lnTo>
                    <a:pt x="314248" y="335007"/>
                  </a:lnTo>
                  <a:cubicBezTo>
                    <a:pt x="314247" y="337375"/>
                    <a:pt x="313364" y="339656"/>
                    <a:pt x="311772" y="341408"/>
                  </a:cubicBezTo>
                  <a:lnTo>
                    <a:pt x="226047" y="435706"/>
                  </a:lnTo>
                  <a:cubicBezTo>
                    <a:pt x="224242" y="437692"/>
                    <a:pt x="221682" y="438824"/>
                    <a:pt x="218998" y="438824"/>
                  </a:cubicBezTo>
                  <a:cubicBezTo>
                    <a:pt x="216314" y="438824"/>
                    <a:pt x="213755" y="437692"/>
                    <a:pt x="211950" y="435706"/>
                  </a:cubicBezTo>
                  <a:lnTo>
                    <a:pt x="126225" y="341408"/>
                  </a:lnTo>
                  <a:cubicBezTo>
                    <a:pt x="124633" y="339656"/>
                    <a:pt x="123750" y="337375"/>
                    <a:pt x="123748" y="335007"/>
                  </a:cubicBezTo>
                  <a:close/>
                  <a:moveTo>
                    <a:pt x="124834" y="74518"/>
                  </a:moveTo>
                  <a:lnTo>
                    <a:pt x="219075" y="102788"/>
                  </a:lnTo>
                  <a:lnTo>
                    <a:pt x="313315" y="74518"/>
                  </a:lnTo>
                  <a:moveTo>
                    <a:pt x="124682" y="338951"/>
                  </a:moveTo>
                  <a:lnTo>
                    <a:pt x="219075" y="367259"/>
                  </a:lnTo>
                  <a:lnTo>
                    <a:pt x="313467" y="338951"/>
                  </a:lnTo>
                </a:path>
              </a:pathLst>
            </a:custGeom>
            <a:noFill/>
            <a:ln w="12700">
              <a:solidFill>
                <a:srgbClr val="E55753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Rounded Rectangle 24">
              <a:extLst>
                <a:ext uri="{FF2B5EF4-FFF2-40B4-BE49-F238E27FC236}">
                  <a16:creationId xmlns:a16="http://schemas.microsoft.com/office/drawing/2014/main" id="{2A466C32-76AC-46DF-AC37-7C668E3FDBA4}"/>
                </a:ext>
              </a:extLst>
            </p:cNvPr>
            <p:cNvSpPr/>
            <p:nvPr/>
          </p:nvSpPr>
          <p:spPr>
            <a:xfrm>
              <a:off x="6473042" y="3224524"/>
              <a:ext cx="531124" cy="522305"/>
            </a:xfrm>
            <a:custGeom>
              <a:avLst/>
              <a:gdLst/>
              <a:ahLst/>
              <a:cxnLst/>
              <a:rect l="0" t="0" r="0" b="0"/>
              <a:pathLst>
                <a:path w="430987" h="437469">
                  <a:moveTo>
                    <a:pt x="333965" y="67075"/>
                  </a:moveTo>
                  <a:cubicBezTo>
                    <a:pt x="338072" y="72429"/>
                    <a:pt x="338072" y="79874"/>
                    <a:pt x="333965" y="85229"/>
                  </a:cubicBezTo>
                  <a:cubicBezTo>
                    <a:pt x="318554" y="105441"/>
                    <a:pt x="276225" y="152304"/>
                    <a:pt x="215207" y="152304"/>
                  </a:cubicBezTo>
                  <a:cubicBezTo>
                    <a:pt x="154190" y="152304"/>
                    <a:pt x="111842" y="105422"/>
                    <a:pt x="96431" y="85229"/>
                  </a:cubicBezTo>
                  <a:cubicBezTo>
                    <a:pt x="92317" y="79877"/>
                    <a:pt x="92317" y="72427"/>
                    <a:pt x="96431" y="67075"/>
                  </a:cubicBezTo>
                  <a:cubicBezTo>
                    <a:pt x="111842" y="46882"/>
                    <a:pt x="154171" y="0"/>
                    <a:pt x="215207" y="0"/>
                  </a:cubicBezTo>
                  <a:cubicBezTo>
                    <a:pt x="276244" y="0"/>
                    <a:pt x="318554" y="46882"/>
                    <a:pt x="333965" y="67075"/>
                  </a:cubicBezTo>
                  <a:close/>
                  <a:moveTo>
                    <a:pt x="215207" y="45700"/>
                  </a:moveTo>
                  <a:cubicBezTo>
                    <a:pt x="198374" y="45700"/>
                    <a:pt x="184727" y="59347"/>
                    <a:pt x="184727" y="76180"/>
                  </a:cubicBezTo>
                  <a:cubicBezTo>
                    <a:pt x="184727" y="93014"/>
                    <a:pt x="198374" y="106660"/>
                    <a:pt x="215207" y="106660"/>
                  </a:cubicBezTo>
                  <a:cubicBezTo>
                    <a:pt x="232041" y="106660"/>
                    <a:pt x="245687" y="93014"/>
                    <a:pt x="245687" y="76180"/>
                  </a:cubicBezTo>
                  <a:cubicBezTo>
                    <a:pt x="245687" y="59347"/>
                    <a:pt x="232041" y="45700"/>
                    <a:pt x="215207" y="45700"/>
                  </a:cubicBezTo>
                  <a:moveTo>
                    <a:pt x="374275" y="358844"/>
                  </a:moveTo>
                  <a:lnTo>
                    <a:pt x="279177" y="366769"/>
                  </a:lnTo>
                  <a:moveTo>
                    <a:pt x="261766" y="246545"/>
                  </a:moveTo>
                  <a:lnTo>
                    <a:pt x="195338" y="268490"/>
                  </a:lnTo>
                  <a:cubicBezTo>
                    <a:pt x="184691" y="272007"/>
                    <a:pt x="173102" y="266963"/>
                    <a:pt x="168421" y="256774"/>
                  </a:cubicBezTo>
                  <a:cubicBezTo>
                    <a:pt x="163353" y="245878"/>
                    <a:pt x="167836" y="232927"/>
                    <a:pt x="178555" y="227495"/>
                  </a:cubicBezTo>
                  <a:lnTo>
                    <a:pt x="242906" y="195110"/>
                  </a:lnTo>
                  <a:cubicBezTo>
                    <a:pt x="253991" y="189525"/>
                    <a:pt x="266894" y="188780"/>
                    <a:pt x="278549" y="193052"/>
                  </a:cubicBezTo>
                  <a:lnTo>
                    <a:pt x="373799" y="227895"/>
                  </a:lnTo>
                  <a:moveTo>
                    <a:pt x="57473" y="245992"/>
                  </a:moveTo>
                  <a:lnTo>
                    <a:pt x="142722" y="211893"/>
                  </a:lnTo>
                  <a:cubicBezTo>
                    <a:pt x="155638" y="206728"/>
                    <a:pt x="170305" y="208601"/>
                    <a:pt x="181508" y="216846"/>
                  </a:cubicBezTo>
                  <a:lnTo>
                    <a:pt x="188366" y="222561"/>
                  </a:lnTo>
                  <a:moveTo>
                    <a:pt x="0" y="213455"/>
                  </a:moveTo>
                  <a:lnTo>
                    <a:pt x="38328" y="213455"/>
                  </a:lnTo>
                  <a:cubicBezTo>
                    <a:pt x="48462" y="213035"/>
                    <a:pt x="57029" y="220887"/>
                    <a:pt x="57492" y="231019"/>
                  </a:cubicBezTo>
                  <a:lnTo>
                    <a:pt x="57492" y="353929"/>
                  </a:lnTo>
                  <a:cubicBezTo>
                    <a:pt x="57029" y="364059"/>
                    <a:pt x="48459" y="371905"/>
                    <a:pt x="38328" y="371474"/>
                  </a:cubicBezTo>
                  <a:lnTo>
                    <a:pt x="0" y="371474"/>
                  </a:lnTo>
                  <a:moveTo>
                    <a:pt x="430987" y="371475"/>
                  </a:moveTo>
                  <a:lnTo>
                    <a:pt x="392658" y="371475"/>
                  </a:lnTo>
                  <a:cubicBezTo>
                    <a:pt x="382527" y="371905"/>
                    <a:pt x="373957" y="364059"/>
                    <a:pt x="373494" y="353929"/>
                  </a:cubicBezTo>
                  <a:lnTo>
                    <a:pt x="373494" y="231019"/>
                  </a:lnTo>
                  <a:cubicBezTo>
                    <a:pt x="373957" y="220887"/>
                    <a:pt x="382524" y="213035"/>
                    <a:pt x="392658" y="213455"/>
                  </a:cubicBezTo>
                  <a:lnTo>
                    <a:pt x="430968" y="213455"/>
                  </a:lnTo>
                  <a:moveTo>
                    <a:pt x="235458" y="261461"/>
                  </a:moveTo>
                  <a:lnTo>
                    <a:pt x="284988" y="329469"/>
                  </a:lnTo>
                  <a:cubicBezTo>
                    <a:pt x="291224" y="338050"/>
                    <a:pt x="291782" y="349511"/>
                    <a:pt x="286409" y="358657"/>
                  </a:cubicBezTo>
                  <a:cubicBezTo>
                    <a:pt x="281036" y="367803"/>
                    <a:pt x="270754" y="372896"/>
                    <a:pt x="260223" y="371627"/>
                  </a:cubicBezTo>
                  <a:cubicBezTo>
                    <a:pt x="257642" y="385366"/>
                    <a:pt x="244813" y="394723"/>
                    <a:pt x="230943" y="392982"/>
                  </a:cubicBezTo>
                  <a:cubicBezTo>
                    <a:pt x="228371" y="406724"/>
                    <a:pt x="215532" y="416080"/>
                    <a:pt x="201663" y="414318"/>
                  </a:cubicBezTo>
                  <a:cubicBezTo>
                    <a:pt x="199610" y="424682"/>
                    <a:pt x="191632" y="432858"/>
                    <a:pt x="181321" y="435163"/>
                  </a:cubicBezTo>
                  <a:cubicBezTo>
                    <a:pt x="171010" y="437469"/>
                    <a:pt x="160309" y="433470"/>
                    <a:pt x="154038" y="424967"/>
                  </a:cubicBezTo>
                  <a:lnTo>
                    <a:pt x="104070" y="362197"/>
                  </a:lnTo>
                  <a:cubicBezTo>
                    <a:pt x="96681" y="352807"/>
                    <a:pt x="85531" y="347148"/>
                    <a:pt x="73590" y="346729"/>
                  </a:cubicBezTo>
                  <a:lnTo>
                    <a:pt x="57473" y="346138"/>
                  </a:lnTo>
                  <a:moveTo>
                    <a:pt x="188366" y="397916"/>
                  </a:moveTo>
                  <a:lnTo>
                    <a:pt x="201739" y="414318"/>
                  </a:lnTo>
                  <a:moveTo>
                    <a:pt x="219570" y="377761"/>
                  </a:moveTo>
                  <a:lnTo>
                    <a:pt x="231019" y="392982"/>
                  </a:lnTo>
                  <a:moveTo>
                    <a:pt x="260299" y="371627"/>
                  </a:moveTo>
                  <a:lnTo>
                    <a:pt x="247783" y="354615"/>
                  </a:lnTo>
                </a:path>
              </a:pathLst>
            </a:custGeom>
            <a:noFill/>
            <a:ln w="12700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Rounded Rectangle 25">
              <a:extLst>
                <a:ext uri="{FF2B5EF4-FFF2-40B4-BE49-F238E27FC236}">
                  <a16:creationId xmlns:a16="http://schemas.microsoft.com/office/drawing/2014/main" id="{FC9D8779-5E38-4245-B8EC-66ACBE19A3D3}"/>
                </a:ext>
              </a:extLst>
            </p:cNvPr>
            <p:cNvSpPr/>
            <p:nvPr/>
          </p:nvSpPr>
          <p:spPr>
            <a:xfrm>
              <a:off x="8310328" y="3211832"/>
              <a:ext cx="545822" cy="525961"/>
            </a:xfrm>
            <a:custGeom>
              <a:avLst/>
              <a:gdLst/>
              <a:ahLst/>
              <a:cxnLst/>
              <a:rect l="0" t="0" r="0" b="0"/>
              <a:pathLst>
                <a:path w="442914" h="440531">
                  <a:moveTo>
                    <a:pt x="0" y="0"/>
                  </a:moveTo>
                  <a:moveTo>
                    <a:pt x="152400" y="264320"/>
                  </a:moveTo>
                  <a:lnTo>
                    <a:pt x="160239" y="248642"/>
                  </a:lnTo>
                  <a:cubicBezTo>
                    <a:pt x="166934" y="235252"/>
                    <a:pt x="164309" y="219080"/>
                    <a:pt x="153723" y="208494"/>
                  </a:cubicBezTo>
                  <a:cubicBezTo>
                    <a:pt x="140678" y="195449"/>
                    <a:pt x="133349" y="177756"/>
                    <a:pt x="133349" y="159307"/>
                  </a:cubicBezTo>
                  <a:lnTo>
                    <a:pt x="133349" y="111921"/>
                  </a:lnTo>
                  <a:cubicBezTo>
                    <a:pt x="133349" y="59315"/>
                    <a:pt x="175994" y="16671"/>
                    <a:pt x="228599" y="16671"/>
                  </a:cubicBezTo>
                  <a:cubicBezTo>
                    <a:pt x="281204" y="16671"/>
                    <a:pt x="323849" y="59315"/>
                    <a:pt x="323849" y="111921"/>
                  </a:cubicBezTo>
                  <a:lnTo>
                    <a:pt x="323849" y="159307"/>
                  </a:lnTo>
                  <a:cubicBezTo>
                    <a:pt x="323849" y="177756"/>
                    <a:pt x="316521" y="195449"/>
                    <a:pt x="303476" y="208494"/>
                  </a:cubicBezTo>
                  <a:cubicBezTo>
                    <a:pt x="292889" y="219080"/>
                    <a:pt x="290266" y="235252"/>
                    <a:pt x="296960" y="248642"/>
                  </a:cubicBezTo>
                  <a:lnTo>
                    <a:pt x="304799" y="264320"/>
                  </a:lnTo>
                  <a:moveTo>
                    <a:pt x="321832" y="92871"/>
                  </a:moveTo>
                  <a:lnTo>
                    <a:pt x="135368" y="92871"/>
                  </a:lnTo>
                  <a:moveTo>
                    <a:pt x="133796" y="102396"/>
                  </a:moveTo>
                  <a:cubicBezTo>
                    <a:pt x="133796" y="133959"/>
                    <a:pt x="159263" y="159546"/>
                    <a:pt x="190679" y="159546"/>
                  </a:cubicBezTo>
                  <a:lnTo>
                    <a:pt x="266520" y="159546"/>
                  </a:lnTo>
                  <a:cubicBezTo>
                    <a:pt x="297936" y="159546"/>
                    <a:pt x="323402" y="133959"/>
                    <a:pt x="323402" y="102396"/>
                  </a:cubicBezTo>
                  <a:moveTo>
                    <a:pt x="14287" y="319089"/>
                  </a:moveTo>
                  <a:cubicBezTo>
                    <a:pt x="14287" y="291472"/>
                    <a:pt x="36676" y="269083"/>
                    <a:pt x="64293" y="269083"/>
                  </a:cubicBezTo>
                  <a:cubicBezTo>
                    <a:pt x="91911" y="269083"/>
                    <a:pt x="114300" y="291472"/>
                    <a:pt x="114300" y="319089"/>
                  </a:cubicBezTo>
                  <a:cubicBezTo>
                    <a:pt x="114300" y="346708"/>
                    <a:pt x="91911" y="369095"/>
                    <a:pt x="64293" y="369095"/>
                  </a:cubicBezTo>
                  <a:cubicBezTo>
                    <a:pt x="36676" y="369095"/>
                    <a:pt x="14287" y="346708"/>
                    <a:pt x="14287" y="319089"/>
                  </a:cubicBezTo>
                  <a:close/>
                  <a:moveTo>
                    <a:pt x="14287" y="399571"/>
                  </a:moveTo>
                  <a:cubicBezTo>
                    <a:pt x="24711" y="392077"/>
                    <a:pt x="36686" y="387019"/>
                    <a:pt x="49327" y="384771"/>
                  </a:cubicBezTo>
                  <a:cubicBezTo>
                    <a:pt x="61968" y="382524"/>
                    <a:pt x="74952" y="383145"/>
                    <a:pt x="87321" y="386589"/>
                  </a:cubicBezTo>
                  <a:cubicBezTo>
                    <a:pt x="99690" y="390031"/>
                    <a:pt x="111128" y="396209"/>
                    <a:pt x="120789" y="404665"/>
                  </a:cubicBezTo>
                  <a:cubicBezTo>
                    <a:pt x="130451" y="413122"/>
                    <a:pt x="138089" y="423639"/>
                    <a:pt x="143141" y="435442"/>
                  </a:cubicBezTo>
                  <a:moveTo>
                    <a:pt x="342900" y="319089"/>
                  </a:moveTo>
                  <a:cubicBezTo>
                    <a:pt x="342900" y="291472"/>
                    <a:pt x="365289" y="269083"/>
                    <a:pt x="392906" y="269083"/>
                  </a:cubicBezTo>
                  <a:cubicBezTo>
                    <a:pt x="420523" y="269083"/>
                    <a:pt x="442912" y="291472"/>
                    <a:pt x="442912" y="319089"/>
                  </a:cubicBezTo>
                  <a:cubicBezTo>
                    <a:pt x="442912" y="346708"/>
                    <a:pt x="420523" y="369095"/>
                    <a:pt x="392906" y="369095"/>
                  </a:cubicBezTo>
                  <a:cubicBezTo>
                    <a:pt x="365289" y="369095"/>
                    <a:pt x="342900" y="346708"/>
                    <a:pt x="342900" y="319089"/>
                  </a:cubicBezTo>
                  <a:close/>
                  <a:moveTo>
                    <a:pt x="314060" y="435442"/>
                  </a:moveTo>
                  <a:cubicBezTo>
                    <a:pt x="319112" y="423639"/>
                    <a:pt x="326751" y="413122"/>
                    <a:pt x="336411" y="404665"/>
                  </a:cubicBezTo>
                  <a:cubicBezTo>
                    <a:pt x="346073" y="396209"/>
                    <a:pt x="357511" y="390031"/>
                    <a:pt x="369880" y="386589"/>
                  </a:cubicBezTo>
                  <a:cubicBezTo>
                    <a:pt x="382247" y="383145"/>
                    <a:pt x="395232" y="382524"/>
                    <a:pt x="407873" y="384771"/>
                  </a:cubicBezTo>
                  <a:cubicBezTo>
                    <a:pt x="420515" y="387019"/>
                    <a:pt x="432490" y="392077"/>
                    <a:pt x="442914" y="399571"/>
                  </a:cubicBezTo>
                  <a:moveTo>
                    <a:pt x="182844" y="319089"/>
                  </a:moveTo>
                  <a:cubicBezTo>
                    <a:pt x="182844" y="291472"/>
                    <a:pt x="205233" y="269083"/>
                    <a:pt x="232850" y="269083"/>
                  </a:cubicBezTo>
                  <a:cubicBezTo>
                    <a:pt x="260468" y="269083"/>
                    <a:pt x="282856" y="291472"/>
                    <a:pt x="282856" y="319089"/>
                  </a:cubicBezTo>
                  <a:cubicBezTo>
                    <a:pt x="282856" y="346708"/>
                    <a:pt x="260468" y="369095"/>
                    <a:pt x="232850" y="369095"/>
                  </a:cubicBezTo>
                  <a:cubicBezTo>
                    <a:pt x="205233" y="369095"/>
                    <a:pt x="182844" y="346708"/>
                    <a:pt x="182844" y="319089"/>
                  </a:cubicBezTo>
                  <a:close/>
                  <a:moveTo>
                    <a:pt x="152400" y="440531"/>
                  </a:moveTo>
                  <a:cubicBezTo>
                    <a:pt x="158224" y="423830"/>
                    <a:pt x="169099" y="409354"/>
                    <a:pt x="183519" y="399110"/>
                  </a:cubicBezTo>
                  <a:cubicBezTo>
                    <a:pt x="197939" y="388867"/>
                    <a:pt x="215188" y="383364"/>
                    <a:pt x="232876" y="383364"/>
                  </a:cubicBezTo>
                  <a:cubicBezTo>
                    <a:pt x="250564" y="383364"/>
                    <a:pt x="267814" y="388867"/>
                    <a:pt x="282233" y="399110"/>
                  </a:cubicBezTo>
                  <a:cubicBezTo>
                    <a:pt x="296654" y="409354"/>
                    <a:pt x="307529" y="423830"/>
                    <a:pt x="313353" y="440531"/>
                  </a:cubicBezTo>
                </a:path>
              </a:pathLst>
            </a:custGeom>
            <a:noFill/>
            <a:ln w="12700">
              <a:solidFill>
                <a:srgbClr val="92BD39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Rounded Rectangle 26">
              <a:extLst>
                <a:ext uri="{FF2B5EF4-FFF2-40B4-BE49-F238E27FC236}">
                  <a16:creationId xmlns:a16="http://schemas.microsoft.com/office/drawing/2014/main" id="{D156181A-8A4E-4098-B2C3-0EAD1E0779FF}"/>
                </a:ext>
              </a:extLst>
            </p:cNvPr>
            <p:cNvSpPr/>
            <p:nvPr/>
          </p:nvSpPr>
          <p:spPr>
            <a:xfrm>
              <a:off x="7413587" y="3852191"/>
              <a:ext cx="492999" cy="523118"/>
            </a:xfrm>
            <a:custGeom>
              <a:avLst/>
              <a:gdLst/>
              <a:ahLst/>
              <a:cxnLst/>
              <a:rect l="0" t="0" r="0" b="0"/>
              <a:pathLst>
                <a:path w="400050" h="438150">
                  <a:moveTo>
                    <a:pt x="201568" y="438150"/>
                  </a:moveTo>
                  <a:lnTo>
                    <a:pt x="38100" y="438150"/>
                  </a:lnTo>
                  <a:cubicBezTo>
                    <a:pt x="17057" y="438150"/>
                    <a:pt x="0" y="421092"/>
                    <a:pt x="0" y="400050"/>
                  </a:cubicBezTo>
                  <a:lnTo>
                    <a:pt x="0" y="38100"/>
                  </a:lnTo>
                  <a:moveTo>
                    <a:pt x="361950" y="219570"/>
                  </a:moveTo>
                  <a:lnTo>
                    <a:pt x="361950" y="95250"/>
                  </a:lnTo>
                  <a:cubicBezTo>
                    <a:pt x="361950" y="84728"/>
                    <a:pt x="353421" y="76200"/>
                    <a:pt x="342900" y="76200"/>
                  </a:cubicBezTo>
                  <a:lnTo>
                    <a:pt x="38100" y="76200"/>
                  </a:lnTo>
                  <a:cubicBezTo>
                    <a:pt x="17057" y="76200"/>
                    <a:pt x="0" y="59142"/>
                    <a:pt x="0" y="38100"/>
                  </a:cubicBezTo>
                  <a:cubicBezTo>
                    <a:pt x="0" y="17057"/>
                    <a:pt x="17057" y="0"/>
                    <a:pt x="38100" y="0"/>
                  </a:cubicBezTo>
                  <a:lnTo>
                    <a:pt x="361950" y="0"/>
                  </a:lnTo>
                  <a:moveTo>
                    <a:pt x="342900" y="38100"/>
                  </a:moveTo>
                  <a:lnTo>
                    <a:pt x="38100" y="38100"/>
                  </a:lnTo>
                  <a:moveTo>
                    <a:pt x="276777" y="228600"/>
                  </a:moveTo>
                  <a:cubicBezTo>
                    <a:pt x="324427" y="228600"/>
                    <a:pt x="363054" y="267227"/>
                    <a:pt x="363054" y="314877"/>
                  </a:cubicBezTo>
                  <a:cubicBezTo>
                    <a:pt x="363054" y="362527"/>
                    <a:pt x="324427" y="401154"/>
                    <a:pt x="276777" y="401154"/>
                  </a:cubicBezTo>
                  <a:cubicBezTo>
                    <a:pt x="229127" y="401154"/>
                    <a:pt x="190500" y="362527"/>
                    <a:pt x="190500" y="314877"/>
                  </a:cubicBezTo>
                  <a:cubicBezTo>
                    <a:pt x="190500" y="267227"/>
                    <a:pt x="229127" y="228600"/>
                    <a:pt x="276777" y="228600"/>
                  </a:cubicBezTo>
                  <a:close/>
                  <a:moveTo>
                    <a:pt x="400050" y="438150"/>
                  </a:moveTo>
                  <a:lnTo>
                    <a:pt x="338175" y="376275"/>
                  </a:lnTo>
                </a:path>
              </a:pathLst>
            </a:custGeom>
            <a:noFill/>
            <a:ln w="12700">
              <a:solidFill>
                <a:srgbClr val="E0CB15"/>
              </a:solidFill>
            </a:ln>
          </p:spPr>
          <p:txBody>
            <a:bodyPr rtlCol="0" anchor="ctr"/>
            <a:lstStyle/>
            <a:p>
              <a:pPr algn="ctr" defTabSz="457200"/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B9865676-08E6-4926-8C41-37D71894723B}"/>
              </a:ext>
            </a:extLst>
          </p:cNvPr>
          <p:cNvSpPr txBox="1"/>
          <p:nvPr/>
        </p:nvSpPr>
        <p:spPr>
          <a:xfrm>
            <a:off x="211329" y="73786"/>
            <a:ext cx="11158441" cy="820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333" b="1" dirty="0">
                <a:solidFill>
                  <a:schemeClr val="accent1"/>
                </a:solidFill>
              </a:rPr>
              <a:t>HERDSA Values</a:t>
            </a:r>
            <a:endParaRPr lang="en-US" sz="5333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268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09EA84E8-42F3-40E4-9A57-666BAA0A68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0" b="25696"/>
          <a:stretch/>
        </p:blipFill>
        <p:spPr>
          <a:xfrm>
            <a:off x="421198" y="1656986"/>
            <a:ext cx="1463040" cy="1463040"/>
          </a:xfrm>
        </p:spPr>
      </p:pic>
      <p:pic>
        <p:nvPicPr>
          <p:cNvPr id="41" name="Picture Placeholder 40">
            <a:extLst>
              <a:ext uri="{FF2B5EF4-FFF2-40B4-BE49-F238E27FC236}">
                <a16:creationId xmlns:a16="http://schemas.microsoft.com/office/drawing/2014/main" id="{CB682069-C0AB-4F1A-8A83-BEC8004820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1099" b="32234"/>
          <a:stretch/>
        </p:blipFill>
        <p:spPr>
          <a:xfrm>
            <a:off x="2393652" y="1654648"/>
            <a:ext cx="1463040" cy="1463040"/>
          </a:xfrm>
          <a:prstGeom prst="rect">
            <a:avLst/>
          </a:prstGeom>
        </p:spPr>
      </p:pic>
      <p:pic>
        <p:nvPicPr>
          <p:cNvPr id="43" name="Picture Placeholder 42">
            <a:extLst>
              <a:ext uri="{FF2B5EF4-FFF2-40B4-BE49-F238E27FC236}">
                <a16:creationId xmlns:a16="http://schemas.microsoft.com/office/drawing/2014/main" id="{69F07456-F562-44AC-AD08-564A1510537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/>
          <a:srcRect t="7710" b="25696"/>
          <a:stretch/>
        </p:blipFill>
        <p:spPr>
          <a:xfrm>
            <a:off x="4390401" y="1653956"/>
            <a:ext cx="1463040" cy="1463040"/>
          </a:xfrm>
          <a:prstGeom prst="rect">
            <a:avLst/>
          </a:prstGeom>
        </p:spPr>
      </p:pic>
      <p:pic>
        <p:nvPicPr>
          <p:cNvPr id="61" name="Picture Placeholder 60">
            <a:extLst>
              <a:ext uri="{FF2B5EF4-FFF2-40B4-BE49-F238E27FC236}">
                <a16:creationId xmlns:a16="http://schemas.microsoft.com/office/drawing/2014/main" id="{5F91288F-024C-4C35-9E70-7E0489E7B82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/>
          <a:srcRect t="7778" b="7778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2" name="Picture Placeholder 61">
            <a:extLst>
              <a:ext uri="{FF2B5EF4-FFF2-40B4-BE49-F238E27FC236}">
                <a16:creationId xmlns:a16="http://schemas.microsoft.com/office/drawing/2014/main" id="{6E8FE1CC-462F-473A-9103-D439A9CAF1D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7"/>
          <a:srcRect l="54" r="54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4" name="Picture Placeholder 63">
            <a:extLst>
              <a:ext uri="{FF2B5EF4-FFF2-40B4-BE49-F238E27FC236}">
                <a16:creationId xmlns:a16="http://schemas.microsoft.com/office/drawing/2014/main" id="{F73F66B8-A9D6-4080-8A84-1B9B7D8C61F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8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5" name="Picture Placeholder 64">
            <a:extLst>
              <a:ext uri="{FF2B5EF4-FFF2-40B4-BE49-F238E27FC236}">
                <a16:creationId xmlns:a16="http://schemas.microsoft.com/office/drawing/2014/main" id="{D51A15C9-CA54-47F5-886B-EB76F670E028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9"/>
          <a:srcRect t="2841" b="284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HERDSA Executive (2023-2025)</a:t>
            </a:r>
          </a:p>
        </p:txBody>
      </p:sp>
      <p:pic>
        <p:nvPicPr>
          <p:cNvPr id="52" name="Picture Placeholder 51">
            <a:extLst>
              <a:ext uri="{FF2B5EF4-FFF2-40B4-BE49-F238E27FC236}">
                <a16:creationId xmlns:a16="http://schemas.microsoft.com/office/drawing/2014/main" id="{692AAD03-D431-4ABF-B1CF-8763D3A8D51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10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6" name="Picture Placeholder 85">
            <a:extLst>
              <a:ext uri="{FF2B5EF4-FFF2-40B4-BE49-F238E27FC236}">
                <a16:creationId xmlns:a16="http://schemas.microsoft.com/office/drawing/2014/main" id="{0409A28A-6184-48D9-95CB-88078B8556D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161" y="4069891"/>
            <a:ext cx="1463040" cy="14630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2671" y="3186832"/>
            <a:ext cx="17251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Prof </a:t>
            </a:r>
            <a:r>
              <a:rPr lang="en-US" sz="1400" b="1" dirty="0" err="1">
                <a:solidFill>
                  <a:schemeClr val="accent1"/>
                </a:solidFill>
                <a:latin typeface="+mj-lt"/>
              </a:rPr>
              <a:t>Kogi</a:t>
            </a:r>
            <a:r>
              <a:rPr lang="en-US" sz="1400" b="1" dirty="0">
                <a:solidFill>
                  <a:schemeClr val="accent1"/>
                </a:solidFill>
                <a:latin typeface="+mj-lt"/>
              </a:rPr>
              <a:t> Naidoo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TextBox 63"/>
          <p:cNvSpPr txBox="1"/>
          <p:nvPr/>
        </p:nvSpPr>
        <p:spPr>
          <a:xfrm>
            <a:off x="757344" y="3498749"/>
            <a:ext cx="8158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200" dirty="0">
                <a:solidFill>
                  <a:schemeClr val="accent1"/>
                </a:solidFill>
              </a:rPr>
              <a:t>President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80274" y="3494609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1349" y="5601800"/>
            <a:ext cx="1809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</a:rPr>
              <a:t>A/Prof Alice Brown</a:t>
            </a:r>
            <a:endParaRPr lang="id-ID" sz="1400" b="1" dirty="0">
              <a:solidFill>
                <a:schemeClr val="accent1"/>
              </a:solidFill>
            </a:endParaRPr>
          </a:p>
        </p:txBody>
      </p:sp>
      <p:sp>
        <p:nvSpPr>
          <p:cNvPr id="20" name="TextBox 63"/>
          <p:cNvSpPr txBox="1"/>
          <p:nvPr/>
        </p:nvSpPr>
        <p:spPr>
          <a:xfrm>
            <a:off x="333198" y="5913717"/>
            <a:ext cx="1665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Professional Learning 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480981" y="5914837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068478" y="3186832"/>
            <a:ext cx="2117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Prof Katrina </a:t>
            </a:r>
            <a:r>
              <a:rPr lang="en-US" sz="1400" b="1" dirty="0" err="1">
                <a:solidFill>
                  <a:schemeClr val="accent1"/>
                </a:solidFill>
                <a:latin typeface="+mj-lt"/>
              </a:rPr>
              <a:t>Strampel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3" name="TextBox 63"/>
          <p:cNvSpPr txBox="1"/>
          <p:nvPr/>
        </p:nvSpPr>
        <p:spPr>
          <a:xfrm>
            <a:off x="2137565" y="3498749"/>
            <a:ext cx="1979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Vice-President &amp; Treasurer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442447" y="3499869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88715" y="5641946"/>
            <a:ext cx="17027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Prof Julia Choate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6" name="TextBox 63"/>
          <p:cNvSpPr txBox="1"/>
          <p:nvPr/>
        </p:nvSpPr>
        <p:spPr>
          <a:xfrm>
            <a:off x="2684081" y="5953863"/>
            <a:ext cx="9119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Networks  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2455098" y="5954983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342755" y="3186832"/>
            <a:ext cx="1776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Prof Christy Collis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9" name="TextBox 63"/>
          <p:cNvSpPr txBox="1"/>
          <p:nvPr/>
        </p:nvSpPr>
        <p:spPr>
          <a:xfrm>
            <a:off x="4642744" y="3500526"/>
            <a:ext cx="1176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President Elect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546009" y="3499869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141835" y="5584318"/>
            <a:ext cx="2201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A/Prof </a:t>
            </a:r>
            <a:r>
              <a:rPr lang="en-US" sz="1400" b="1" dirty="0" err="1">
                <a:solidFill>
                  <a:schemeClr val="accent1"/>
                </a:solidFill>
                <a:latin typeface="+mj-lt"/>
              </a:rPr>
              <a:t>Kwong</a:t>
            </a:r>
            <a:r>
              <a:rPr lang="en-US" sz="1400" b="1" dirty="0">
                <a:solidFill>
                  <a:schemeClr val="accent1"/>
                </a:solidFill>
                <a:latin typeface="+mj-lt"/>
              </a:rPr>
              <a:t> Nui Sim</a:t>
            </a:r>
          </a:p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	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2" name="TextBox 63"/>
          <p:cNvSpPr txBox="1"/>
          <p:nvPr/>
        </p:nvSpPr>
        <p:spPr>
          <a:xfrm>
            <a:off x="4376841" y="5896235"/>
            <a:ext cx="1731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Professional Learning 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557487" y="5897355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311654" y="3175371"/>
            <a:ext cx="1654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</a:rPr>
              <a:t>A/Prof Jay Cohen</a:t>
            </a:r>
            <a:endParaRPr lang="id-ID" sz="1400" b="1" dirty="0">
              <a:solidFill>
                <a:schemeClr val="accent1"/>
              </a:solidFill>
            </a:endParaRPr>
          </a:p>
          <a:p>
            <a:pPr algn="ctr"/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5" name="TextBox 63"/>
          <p:cNvSpPr txBox="1"/>
          <p:nvPr/>
        </p:nvSpPr>
        <p:spPr>
          <a:xfrm>
            <a:off x="6506198" y="3487288"/>
            <a:ext cx="1265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Treasurer (2024)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6453829" y="3488408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51130" y="5588458"/>
            <a:ext cx="1636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Dr Lee Partridge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8" name="TextBox 63"/>
          <p:cNvSpPr txBox="1"/>
          <p:nvPr/>
        </p:nvSpPr>
        <p:spPr>
          <a:xfrm>
            <a:off x="6103015" y="5900375"/>
            <a:ext cx="193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Fellowships: Prof Learning</a:t>
            </a:r>
          </a:p>
          <a:p>
            <a:pPr algn="ctr"/>
            <a:r>
              <a:rPr lang="en-AU" sz="1200" dirty="0">
                <a:solidFill>
                  <a:schemeClr val="accent1"/>
                </a:solidFill>
              </a:rPr>
              <a:t>(co-opted)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6384650" y="5901495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63"/>
          <p:cNvSpPr txBox="1"/>
          <p:nvPr/>
        </p:nvSpPr>
        <p:spPr>
          <a:xfrm>
            <a:off x="10227786" y="3499175"/>
            <a:ext cx="1523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Publications-ASHRE</a:t>
            </a:r>
            <a:endParaRPr lang="id-ID" sz="1200" dirty="0">
              <a:solidFill>
                <a:schemeClr val="accent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128619" y="5640558"/>
            <a:ext cx="1960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Dr Manisha Thakkar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9" name="TextBox 63"/>
          <p:cNvSpPr txBox="1"/>
          <p:nvPr/>
        </p:nvSpPr>
        <p:spPr>
          <a:xfrm>
            <a:off x="8066710" y="5952475"/>
            <a:ext cx="2084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Communications (co-opted)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8424040" y="5953595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B01FB17-C364-4F20-BE0D-DA7AFB2B5D32}"/>
              </a:ext>
            </a:extLst>
          </p:cNvPr>
          <p:cNvSpPr txBox="1"/>
          <p:nvPr/>
        </p:nvSpPr>
        <p:spPr>
          <a:xfrm>
            <a:off x="10064567" y="3186138"/>
            <a:ext cx="1849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</a:rPr>
              <a:t>A/Prof Eva Heinrich</a:t>
            </a:r>
            <a:endParaRPr lang="id-ID" sz="1400" b="1" dirty="0">
              <a:solidFill>
                <a:schemeClr val="accent1"/>
              </a:solidFill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27BA9A1-8D10-4670-A995-AD50ED75A7E5}"/>
              </a:ext>
            </a:extLst>
          </p:cNvPr>
          <p:cNvCxnSpPr/>
          <p:nvPr/>
        </p:nvCxnSpPr>
        <p:spPr>
          <a:xfrm>
            <a:off x="10304396" y="3499175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253BFE29-D48E-4E0D-81B2-7546CA7F44A1}"/>
              </a:ext>
            </a:extLst>
          </p:cNvPr>
          <p:cNvSpPr txBox="1"/>
          <p:nvPr/>
        </p:nvSpPr>
        <p:spPr>
          <a:xfrm>
            <a:off x="8081179" y="3217093"/>
            <a:ext cx="1825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</a:rPr>
              <a:t>Prof Raj </a:t>
            </a:r>
            <a:r>
              <a:rPr lang="en-US" sz="1400" b="1" dirty="0" err="1">
                <a:solidFill>
                  <a:schemeClr val="accent1"/>
                </a:solidFill>
              </a:rPr>
              <a:t>Shekhawat</a:t>
            </a:r>
            <a:endParaRPr lang="id-ID" sz="1400" b="1" dirty="0">
              <a:solidFill>
                <a:schemeClr val="accent1"/>
              </a:solidFill>
            </a:endParaRPr>
          </a:p>
          <a:p>
            <a:pPr algn="ctr"/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9" name="TextBox 63">
            <a:extLst>
              <a:ext uri="{FF2B5EF4-FFF2-40B4-BE49-F238E27FC236}">
                <a16:creationId xmlns:a16="http://schemas.microsoft.com/office/drawing/2014/main" id="{09E89520-3C87-4137-8F5F-3CEEF0618B4A}"/>
              </a:ext>
            </a:extLst>
          </p:cNvPr>
          <p:cNvSpPr txBox="1"/>
          <p:nvPr/>
        </p:nvSpPr>
        <p:spPr>
          <a:xfrm>
            <a:off x="8263479" y="3529010"/>
            <a:ext cx="1461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Awards and Grants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7B9FDCE-AE0E-4BFE-BD7E-F7C0BBBDB7E5}"/>
              </a:ext>
            </a:extLst>
          </p:cNvPr>
          <p:cNvCxnSpPr/>
          <p:nvPr/>
        </p:nvCxnSpPr>
        <p:spPr>
          <a:xfrm>
            <a:off x="8309181" y="3530130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Placeholder 83">
            <a:extLst>
              <a:ext uri="{FF2B5EF4-FFF2-40B4-BE49-F238E27FC236}">
                <a16:creationId xmlns:a16="http://schemas.microsoft.com/office/drawing/2014/main" id="{7CE7A27E-CB4F-4BD9-9042-4F96602FEBE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12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7" name="Picture Placeholder 86">
            <a:extLst>
              <a:ext uri="{FF2B5EF4-FFF2-40B4-BE49-F238E27FC236}">
                <a16:creationId xmlns:a16="http://schemas.microsoft.com/office/drawing/2014/main" id="{2F4A031B-FE9B-49CB-8E75-B249B571854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13"/>
          <a:srcRect l="54" r="5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684716F-885C-467D-BFBF-955D3FA2D154}"/>
              </a:ext>
            </a:extLst>
          </p:cNvPr>
          <p:cNvSpPr txBox="1"/>
          <p:nvPr/>
        </p:nvSpPr>
        <p:spPr>
          <a:xfrm>
            <a:off x="9987248" y="5641946"/>
            <a:ext cx="20794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Dr Shannon Johnston</a:t>
            </a:r>
            <a:endParaRPr lang="id-ID" sz="1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9" name="TextBox 63">
            <a:extLst>
              <a:ext uri="{FF2B5EF4-FFF2-40B4-BE49-F238E27FC236}">
                <a16:creationId xmlns:a16="http://schemas.microsoft.com/office/drawing/2014/main" id="{98413DDC-166A-4646-B0A3-3278F4FBD68A}"/>
              </a:ext>
            </a:extLst>
          </p:cNvPr>
          <p:cNvSpPr txBox="1"/>
          <p:nvPr/>
        </p:nvSpPr>
        <p:spPr>
          <a:xfrm>
            <a:off x="10079644" y="5953863"/>
            <a:ext cx="1894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200" dirty="0">
                <a:solidFill>
                  <a:schemeClr val="accent1"/>
                </a:solidFill>
              </a:rPr>
              <a:t>HERDSA2025 Conference</a:t>
            </a:r>
          </a:p>
          <a:p>
            <a:pPr algn="ctr"/>
            <a:r>
              <a:rPr lang="en-AU" sz="1200" dirty="0">
                <a:solidFill>
                  <a:schemeClr val="accent1"/>
                </a:solidFill>
              </a:rPr>
              <a:t>Convenor</a:t>
            </a:r>
            <a:endParaRPr lang="id-ID" sz="1200" dirty="0">
              <a:solidFill>
                <a:schemeClr val="accent1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747BB0B5-0E78-4AA9-9030-66A1284CB4F0}"/>
              </a:ext>
            </a:extLst>
          </p:cNvPr>
          <p:cNvCxnSpPr/>
          <p:nvPr/>
        </p:nvCxnSpPr>
        <p:spPr>
          <a:xfrm>
            <a:off x="10320012" y="5954983"/>
            <a:ext cx="1369941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Picture Placeholder 92">
            <a:extLst>
              <a:ext uri="{FF2B5EF4-FFF2-40B4-BE49-F238E27FC236}">
                <a16:creationId xmlns:a16="http://schemas.microsoft.com/office/drawing/2014/main" id="{A888EF90-3BA8-4419-B14F-C708BAF721A5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14"/>
          <a:srcRect t="6085" b="27248"/>
          <a:stretch/>
        </p:blipFill>
        <p:spPr>
          <a:xfrm>
            <a:off x="8308976" y="1633762"/>
            <a:ext cx="1463040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8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/>
      <p:bldP spid="20" grpId="0"/>
      <p:bldP spid="22" grpId="0"/>
      <p:bldP spid="23" grpId="0"/>
      <p:bldP spid="25" grpId="0"/>
      <p:bldP spid="26" grpId="0"/>
      <p:bldP spid="28" grpId="0"/>
      <p:bldP spid="29" grpId="0"/>
      <p:bldP spid="31" grpId="0"/>
      <p:bldP spid="32" grpId="0"/>
      <p:bldP spid="34" grpId="0"/>
      <p:bldP spid="35" grpId="0"/>
      <p:bldP spid="37" grpId="0"/>
      <p:bldP spid="38" grpId="0"/>
      <p:bldP spid="55" grpId="0"/>
      <p:bldP spid="58" grpId="0"/>
      <p:bldP spid="59" grpId="0"/>
      <p:bldP spid="75" grpId="0"/>
      <p:bldP spid="78" grpId="0"/>
      <p:bldP spid="79" grpId="0"/>
      <p:bldP spid="88" grpId="0"/>
      <p:bldP spid="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42018D-1FEF-44A8-8052-73632DB02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HERDSA Officers/Other Positions</a:t>
            </a:r>
            <a:endParaRPr lang="en-AU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9286857-70CF-4EED-B9F9-A94B804429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42365"/>
              </p:ext>
            </p:extLst>
          </p:nvPr>
        </p:nvGraphicFramePr>
        <p:xfrm>
          <a:off x="1131076" y="1039495"/>
          <a:ext cx="10318663" cy="5242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9523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D301D7-98B5-4483-A477-14F035974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85" y="1039495"/>
            <a:ext cx="10383030" cy="481061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AU" dirty="0">
                <a:solidFill>
                  <a:schemeClr val="bg1"/>
                </a:solidFill>
              </a:rPr>
              <a:t>Our thanks to: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r>
              <a:rPr lang="en-AU" dirty="0">
                <a:solidFill>
                  <a:schemeClr val="bg1"/>
                </a:solidFill>
              </a:rPr>
              <a:t>Shannon Johnston		Convenor</a:t>
            </a:r>
          </a:p>
          <a:p>
            <a:r>
              <a:rPr lang="en-AU" dirty="0">
                <a:solidFill>
                  <a:schemeClr val="bg1"/>
                </a:solidFill>
              </a:rPr>
              <a:t>Kogi Naidoo 		HERDSA President and Conference Liaison Officer</a:t>
            </a:r>
          </a:p>
          <a:p>
            <a:r>
              <a:rPr lang="en-AU" dirty="0">
                <a:solidFill>
                  <a:schemeClr val="bg1"/>
                </a:solidFill>
              </a:rPr>
              <a:t>Tania Leach		Program Co Chair</a:t>
            </a:r>
          </a:p>
          <a:p>
            <a:r>
              <a:rPr lang="en-AU" dirty="0">
                <a:solidFill>
                  <a:schemeClr val="bg1"/>
                </a:solidFill>
              </a:rPr>
              <a:t>Ruth Wallace		Program Co Chair	</a:t>
            </a:r>
          </a:p>
          <a:p>
            <a:r>
              <a:rPr lang="en-AU" dirty="0">
                <a:solidFill>
                  <a:schemeClr val="bg1"/>
                </a:solidFill>
              </a:rPr>
              <a:t>Malcolm Burt &amp; Fiona Tang	Virtual Co Chairs</a:t>
            </a:r>
          </a:p>
          <a:p>
            <a:r>
              <a:rPr lang="en-AU" dirty="0">
                <a:solidFill>
                  <a:schemeClr val="bg1"/>
                </a:solidFill>
              </a:rPr>
              <a:t>Manisha Thakkar		Communications Lead, HERDSA Executive</a:t>
            </a:r>
          </a:p>
          <a:p>
            <a:r>
              <a:rPr lang="en-AU" dirty="0">
                <a:solidFill>
                  <a:schemeClr val="bg1"/>
                </a:solidFill>
              </a:rPr>
              <a:t>Uma </a:t>
            </a:r>
            <a:r>
              <a:rPr lang="en-AU" dirty="0" err="1">
                <a:solidFill>
                  <a:schemeClr val="bg1"/>
                </a:solidFill>
              </a:rPr>
              <a:t>Jogulu</a:t>
            </a:r>
            <a:r>
              <a:rPr lang="en-AU" dirty="0">
                <a:solidFill>
                  <a:schemeClr val="bg1"/>
                </a:solidFill>
              </a:rPr>
              <a:t>		Finance Chair</a:t>
            </a:r>
          </a:p>
          <a:p>
            <a:r>
              <a:rPr lang="en-AU" dirty="0">
                <a:solidFill>
                  <a:schemeClr val="bg1"/>
                </a:solidFill>
              </a:rPr>
              <a:t>Jun Chih &amp; Anna Golab	Workshop Chairs</a:t>
            </a:r>
          </a:p>
          <a:p>
            <a:r>
              <a:rPr lang="en-AU" dirty="0">
                <a:solidFill>
                  <a:schemeClr val="bg1"/>
                </a:solidFill>
              </a:rPr>
              <a:t>Mollie Dollinger		Keynote Chair</a:t>
            </a:r>
          </a:p>
          <a:p>
            <a:r>
              <a:rPr lang="en-AU" dirty="0">
                <a:solidFill>
                  <a:schemeClr val="bg1"/>
                </a:solidFill>
              </a:rPr>
              <a:t>Rebecca Russell		Social Chair</a:t>
            </a:r>
          </a:p>
          <a:p>
            <a:r>
              <a:rPr lang="en-AU" dirty="0">
                <a:solidFill>
                  <a:schemeClr val="bg1"/>
                </a:solidFill>
              </a:rPr>
              <a:t>Ashleigh Prosser		Sponsor and Exhibition Chair</a:t>
            </a:r>
          </a:p>
          <a:p>
            <a:r>
              <a:rPr lang="en-AU" dirty="0">
                <a:solidFill>
                  <a:schemeClr val="bg1"/>
                </a:solidFill>
              </a:rPr>
              <a:t>Kathie Ardzejewska	WA Communications Lead</a:t>
            </a:r>
          </a:p>
          <a:p>
            <a:r>
              <a:rPr lang="en-AU" dirty="0">
                <a:solidFill>
                  <a:schemeClr val="bg1"/>
                </a:solidFill>
              </a:rPr>
              <a:t>Expert Events		Conference Organiser	s	</a:t>
            </a:r>
            <a:br>
              <a:rPr lang="en-AU" dirty="0">
                <a:solidFill>
                  <a:schemeClr val="bg1"/>
                </a:solidFill>
              </a:rPr>
            </a:b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309DAF-CE5F-4B3F-BF1A-3409A815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AU" dirty="0"/>
              <a:t>2025 Conference Organising Committee </a:t>
            </a:r>
            <a:br>
              <a:rPr lang="en-AU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9465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238CFC6F-2B1A-46BF-B2C9-004956EE1AC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1" r="28821"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C86A0B-EFBD-4426-AC29-C6D4B8EFE193}"/>
              </a:ext>
            </a:extLst>
          </p:cNvPr>
          <p:cNvSpPr/>
          <p:nvPr/>
        </p:nvSpPr>
        <p:spPr>
          <a:xfrm>
            <a:off x="9385300" y="0"/>
            <a:ext cx="2806700" cy="2392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CAA1D9-91C4-409F-94E4-7E756AEE6468}"/>
              </a:ext>
            </a:extLst>
          </p:cNvPr>
          <p:cNvSpPr/>
          <p:nvPr/>
        </p:nvSpPr>
        <p:spPr>
          <a:xfrm>
            <a:off x="494727" y="931530"/>
            <a:ext cx="8612335" cy="5337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Strategic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Plan 2023-2025 + HERDSA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Values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+ 5-year plan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Strategic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Projects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HERDSA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Website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SOTL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Modules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Review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HERDSA Technology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upgrade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now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using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Microsoft 365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Suite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en-US" sz="2000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President-Elect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– Prof Christy Collis (2024-2025)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Election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of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Executive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members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(2025-2027) – April 2025 (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for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ratification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en-US" sz="2000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Fellowships 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– 2025  17 new Fellowships awarded</a:t>
            </a:r>
            <a:endParaRPr lang="id-ID" sz="2000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Conference Travel Grants, Awards and Prizes – 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2025</a:t>
            </a:r>
            <a:endParaRPr lang="id-ID" sz="2000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Grants Scheme (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2025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  - 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6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awards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 Best Paper and Reviewer Awards (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2025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Connect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Blog Editor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appointed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in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December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2024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TATAL: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Dr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Mei Li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appointed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as TATAL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Officer</a:t>
            </a:r>
            <a:endParaRPr lang="en-US" sz="2000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Life Membership Award 202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– 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Dr Lee Partridge					       	       	</a:t>
            </a:r>
            <a:r>
              <a:rPr lang="en-AU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Professor Kogi Naidoo</a:t>
            </a:r>
            <a:endParaRPr lang="id-ID" sz="2000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MACS 2024-2025 - Mentoring &amp; Coaching 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Support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Program (</a:t>
            </a:r>
            <a:r>
              <a:rPr lang="id-ID" sz="2000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new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202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&amp; 202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5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Conferences – 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Adelaide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&amp; 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Perth</a:t>
            </a: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Group 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Memberships (</a:t>
            </a:r>
            <a:r>
              <a:rPr lang="en-US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12</a:t>
            </a:r>
            <a:r>
              <a:rPr lang="id-ID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Group memberships</a:t>
            </a:r>
            <a:r>
              <a:rPr lang="en-AU" sz="20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A1BDA1-673D-40BC-B47E-0D40F0060C57}"/>
              </a:ext>
            </a:extLst>
          </p:cNvPr>
          <p:cNvSpPr txBox="1"/>
          <p:nvPr/>
        </p:nvSpPr>
        <p:spPr>
          <a:xfrm>
            <a:off x="9349252" y="145295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AU" sz="2400" dirty="0">
                <a:solidFill>
                  <a:srgbClr val="3C5700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(</a:t>
            </a:r>
            <a:r>
              <a:rPr lang="en-AU" sz="2000" dirty="0">
                <a:solidFill>
                  <a:srgbClr val="3C5700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July 2024 – July 2025</a:t>
            </a:r>
            <a:r>
              <a:rPr lang="en-US" sz="2400" dirty="0">
                <a:solidFill>
                  <a:srgbClr val="3C5700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)</a:t>
            </a:r>
            <a:endParaRPr lang="en-AU" sz="2400" dirty="0">
              <a:solidFill>
                <a:srgbClr val="3C5700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A027D2F-4C9C-4E1D-BD68-736D86B60B1B}"/>
              </a:ext>
            </a:extLst>
          </p:cNvPr>
          <p:cNvSpPr/>
          <p:nvPr/>
        </p:nvSpPr>
        <p:spPr>
          <a:xfrm>
            <a:off x="9385300" y="790809"/>
            <a:ext cx="2644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AU" sz="3200" b="1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  <a:t>Highlights</a:t>
            </a: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Black" panose="020B0A02040204020203" pitchFamily="34" charset="0"/>
              <a:ea typeface="Segoe UI Black" panose="020B0A02040204020203" pitchFamily="34" charset="0"/>
              <a:cs typeface="Lato Black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AA12F2-2FD6-57B1-28D5-2FD33EBDEFD1}"/>
              </a:ext>
            </a:extLst>
          </p:cNvPr>
          <p:cNvSpPr txBox="1"/>
          <p:nvPr/>
        </p:nvSpPr>
        <p:spPr>
          <a:xfrm>
            <a:off x="494727" y="285199"/>
            <a:ext cx="861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AU" sz="3600" b="1" i="0" u="none" strike="noStrike" kern="1200" cap="none" spc="0" normalizeH="0" baseline="0" noProof="0" dirty="0">
                <a:ln>
                  <a:noFill/>
                </a:ln>
                <a:solidFill>
                  <a:srgbClr val="A8C355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2024-25 HERDSA Highlights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192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38E40447-FE56-42C4-96C1-9D71CB80BDB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0868" r="1086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667750" y="0"/>
            <a:ext cx="3524250" cy="3231715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4287" y="1882275"/>
            <a:ext cx="72863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2025 Research Grants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6 grants of up to $5500 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2025 Conference Awards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6 student awards @ $1500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10 early career awards @ $1500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5 Taylor and Francis awards @ $500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RLPDF awarded to Aparna Datey</a:t>
            </a:r>
          </a:p>
        </p:txBody>
      </p:sp>
      <p:sp>
        <p:nvSpPr>
          <p:cNvPr id="7" name="Rectangle 6"/>
          <p:cNvSpPr/>
          <p:nvPr/>
        </p:nvSpPr>
        <p:spPr>
          <a:xfrm>
            <a:off x="674286" y="751403"/>
            <a:ext cx="67103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br>
              <a:rPr lang="en-US" sz="2000" kern="0" dirty="0">
                <a:solidFill>
                  <a:schemeClr val="bg1"/>
                </a:solidFill>
                <a:ea typeface="ＭＳ Ｐゴシック"/>
              </a:rPr>
            </a:b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8400" y="135117"/>
            <a:ext cx="340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Segoe UI" panose="020B0502040204020203" pitchFamily="34" charset="0"/>
              </a:rPr>
              <a:t>HERDSA Awards and Grants Portfolio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88A86E-34F9-4DDB-82BC-9881B0AC0CE3}"/>
              </a:ext>
            </a:extLst>
          </p:cNvPr>
          <p:cNvSpPr/>
          <p:nvPr/>
        </p:nvSpPr>
        <p:spPr>
          <a:xfrm>
            <a:off x="8667750" y="1153037"/>
            <a:ext cx="3524250" cy="145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Research Grants: </a:t>
            </a: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(LEAD) </a:t>
            </a:r>
            <a:r>
              <a:rPr lang="id-ID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Julia Choate</a:t>
            </a: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&amp; </a:t>
            </a:r>
            <a:r>
              <a:rPr lang="id-ID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Raj Shekhawat          </a:t>
            </a:r>
            <a:r>
              <a:rPr lang="en-AU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</a:t>
            </a:r>
            <a:r>
              <a:rPr lang="id-ID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400" b="1" dirty="0">
              <a:solidFill>
                <a:schemeClr val="bg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Conference Grants: </a:t>
            </a:r>
            <a:r>
              <a:rPr lang="en-US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Lee Partridge</a:t>
            </a:r>
            <a:endParaRPr lang="id-ID" sz="1400" b="1" dirty="0">
              <a:solidFill>
                <a:schemeClr val="bg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Roger Landbeck  Professional  Development Fund (RLPDF)</a:t>
            </a:r>
            <a:r>
              <a:rPr lang="en-AU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id-ID" sz="1400" b="1" dirty="0">
                <a:solidFill>
                  <a:schemeClr val="bg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Eva Heinrich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805663-BC4F-E88F-6467-85A660776679}"/>
              </a:ext>
            </a:extLst>
          </p:cNvPr>
          <p:cNvSpPr txBox="1"/>
          <p:nvPr/>
        </p:nvSpPr>
        <p:spPr>
          <a:xfrm>
            <a:off x="763929" y="833377"/>
            <a:ext cx="662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800" b="1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HERDSA Awards and Grants Portfolio</a:t>
            </a:r>
          </a:p>
        </p:txBody>
      </p:sp>
    </p:spTree>
    <p:extLst>
      <p:ext uri="{BB962C8B-B14F-4D97-AF65-F5344CB8AC3E}">
        <p14:creationId xmlns:p14="http://schemas.microsoft.com/office/powerpoint/2010/main" val="2966022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67750" y="0"/>
            <a:ext cx="3524250" cy="3596518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890000" y="135117"/>
            <a:ext cx="3072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Segoe UI" panose="020B0502040204020203" pitchFamily="34" charset="0"/>
              </a:rPr>
              <a:t>Professional Learning Portfolio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67750" y="1230326"/>
            <a:ext cx="3722088" cy="2150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Kwong Nui Sim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	Portfolio Lead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Lee Partridge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	Fellowships</a:t>
            </a: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</a:p>
          <a:p>
            <a:pPr lvl="0">
              <a:lnSpc>
                <a:spcPct val="107000"/>
              </a:lnSpc>
            </a:pP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Officer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Alice Brown        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	SOTL  Modules </a:t>
            </a: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</a:p>
          <a:p>
            <a:pPr lvl="0">
              <a:lnSpc>
                <a:spcPct val="107000"/>
              </a:lnSpc>
            </a:pP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New Scholars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Dongmei Li    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TATAL Officer</a:t>
            </a:r>
            <a:endParaRPr lang="en-AU" sz="1400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Kogi Naidoo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	Mentoring and</a:t>
            </a: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         </a:t>
            </a:r>
          </a:p>
          <a:p>
            <a:pPr lvl="0">
              <a:lnSpc>
                <a:spcPct val="107000"/>
              </a:lnSpc>
            </a:pP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Coaching</a:t>
            </a: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Support</a:t>
            </a: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      </a:t>
            </a:r>
          </a:p>
          <a:p>
            <a:pPr lvl="0">
              <a:lnSpc>
                <a:spcPct val="107000"/>
              </a:lnSpc>
            </a:pP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         </a:t>
            </a:r>
            <a:r>
              <a:rPr lang="id-ID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(MACS</a:t>
            </a:r>
            <a:r>
              <a:rPr lang="en-AU" sz="1400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id-ID" sz="14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2BFDD6E-1AB3-4692-80A1-AC71EDB8F14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5362" b="15362"/>
          <a:stretch>
            <a:fillRect/>
          </a:stretch>
        </p:blipFill>
        <p:spPr>
          <a:xfrm>
            <a:off x="8667750" y="3596518"/>
            <a:ext cx="3524250" cy="32614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AC44014-3B16-47BF-B20E-1CF56C35883A}"/>
              </a:ext>
            </a:extLst>
          </p:cNvPr>
          <p:cNvSpPr txBox="1"/>
          <p:nvPr/>
        </p:nvSpPr>
        <p:spPr>
          <a:xfrm>
            <a:off x="413810" y="938202"/>
            <a:ext cx="2911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solidFill>
                  <a:srgbClr val="9FBE2F"/>
                </a:solidFill>
                <a:latin typeface="+mj-lt"/>
                <a:ea typeface="Segoe UI Black" panose="020B0A02040204020203" pitchFamily="34" charset="0"/>
                <a:cs typeface="Lato Black" panose="020F0502020204030203" pitchFamily="34" charset="0"/>
              </a:rPr>
              <a:t>Fellowships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1386A7-1FB7-476B-AA43-670F31BFDF75}"/>
              </a:ext>
            </a:extLst>
          </p:cNvPr>
          <p:cNvSpPr txBox="1"/>
          <p:nvPr/>
        </p:nvSpPr>
        <p:spPr>
          <a:xfrm>
            <a:off x="413810" y="340412"/>
            <a:ext cx="7092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9FBE2F"/>
                </a:solidFill>
                <a:latin typeface="+mj-lt"/>
                <a:ea typeface="Segoe UI Black" panose="020B0A02040204020203" pitchFamily="34" charset="0"/>
                <a:cs typeface="Lato Black" panose="020F0502020204030203" pitchFamily="34" charset="0"/>
              </a:rPr>
              <a:t>SOTL  Modules and New Scholars</a:t>
            </a:r>
            <a:endParaRPr lang="en-US" sz="2800" dirty="0">
              <a:solidFill>
                <a:srgbClr val="9FBE2F"/>
              </a:solidFill>
              <a:latin typeface="+mj-lt"/>
              <a:ea typeface="Segoe UI Black" panose="020B0A02040204020203" pitchFamily="34" charset="0"/>
              <a:cs typeface="Lato Black" panose="020F050202020403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1B2D0B-C9C9-404B-AA9D-0D6FCB555030}"/>
              </a:ext>
            </a:extLst>
          </p:cNvPr>
          <p:cNvSpPr/>
          <p:nvPr/>
        </p:nvSpPr>
        <p:spPr>
          <a:xfrm>
            <a:off x="413810" y="1474437"/>
            <a:ext cx="2797245" cy="2373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2025	17 Fellowships 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2024	8 Fellowships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2000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Update: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73 HERDSA Fellows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79 Associate Fellows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16 Assessors on the Board of Assessors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F1879D-3968-4E84-BF92-746931461822}"/>
              </a:ext>
            </a:extLst>
          </p:cNvPr>
          <p:cNvSpPr/>
          <p:nvPr/>
        </p:nvSpPr>
        <p:spPr>
          <a:xfrm>
            <a:off x="4089092" y="1171409"/>
            <a:ext cx="3524250" cy="275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1200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3C9407-C713-4B6E-80E7-D1A21D620E13}"/>
              </a:ext>
            </a:extLst>
          </p:cNvPr>
          <p:cNvSpPr/>
          <p:nvPr/>
        </p:nvSpPr>
        <p:spPr>
          <a:xfrm>
            <a:off x="4053003" y="4465495"/>
            <a:ext cx="3505376" cy="1848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Pre-Conference workshop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New TATAL workbook to be released 2025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TATAL Webinar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Facilitators team for Singapore Conference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2BAB2E-A336-46B0-B158-E99C1F59D806}"/>
              </a:ext>
            </a:extLst>
          </p:cNvPr>
          <p:cNvSpPr txBox="1"/>
          <p:nvPr/>
        </p:nvSpPr>
        <p:spPr>
          <a:xfrm>
            <a:off x="4085995" y="939448"/>
            <a:ext cx="3928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rgbClr val="9FBE2F"/>
                </a:solidFill>
                <a:latin typeface="+mj-lt"/>
                <a:ea typeface="Segoe UI Black" panose="020B0A02040204020203" pitchFamily="34" charset="0"/>
                <a:cs typeface="Lato Black" panose="020F0502020204030203" pitchFamily="34" charset="0"/>
              </a:rPr>
              <a:t>Mentoring and Coaching Support </a:t>
            </a:r>
            <a:r>
              <a:rPr lang="en-AU" sz="2400" dirty="0">
                <a:solidFill>
                  <a:srgbClr val="9FBE2F"/>
                </a:solidFill>
                <a:ea typeface="Segoe UI Black" panose="020B0A02040204020203" pitchFamily="34" charset="0"/>
                <a:cs typeface="Lato Black" panose="020F0502020204030203" pitchFamily="34" charset="0"/>
              </a:rPr>
              <a:t>(MACS) </a:t>
            </a:r>
            <a:endParaRPr lang="en-AU" sz="2400" dirty="0">
              <a:solidFill>
                <a:srgbClr val="9FBE2F"/>
              </a:solidFill>
              <a:latin typeface="+mj-lt"/>
              <a:ea typeface="Segoe UI Black" panose="020B0A02040204020203" pitchFamily="34" charset="0"/>
              <a:cs typeface="Lato Black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00D547-9A49-9AE2-E635-E61B675236FC}"/>
              </a:ext>
            </a:extLst>
          </p:cNvPr>
          <p:cNvSpPr txBox="1"/>
          <p:nvPr/>
        </p:nvSpPr>
        <p:spPr>
          <a:xfrm>
            <a:off x="4131980" y="3847779"/>
            <a:ext cx="3928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9FBE2F"/>
                </a:solidFill>
                <a:effectLst/>
                <a:uLnTx/>
                <a:uFillTx/>
                <a:latin typeface="Segoe UI Black"/>
                <a:ea typeface="Segoe UI Black" panose="020B0A02040204020203" pitchFamily="34" charset="0"/>
                <a:cs typeface="Lato Black" panose="020F0502020204030203" pitchFamily="34" charset="0"/>
              </a:rPr>
              <a:t>TATAL Group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2FD060-086A-EBC5-D8A6-F95259D6EA3A}"/>
              </a:ext>
            </a:extLst>
          </p:cNvPr>
          <p:cNvSpPr txBox="1"/>
          <p:nvPr/>
        </p:nvSpPr>
        <p:spPr>
          <a:xfrm>
            <a:off x="4085995" y="1757075"/>
            <a:ext cx="3661378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Inaugural program 2023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MACS 2024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Successful with 15 HERDSA Members participating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MACS 2025 (EOIs in July 2025)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30E1CD-28E2-D1D9-EA9F-12FC6CE99D2E}"/>
              </a:ext>
            </a:extLst>
          </p:cNvPr>
          <p:cNvSpPr txBox="1"/>
          <p:nvPr/>
        </p:nvSpPr>
        <p:spPr>
          <a:xfrm>
            <a:off x="413810" y="3847779"/>
            <a:ext cx="3546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9FBE2F"/>
                </a:solidFill>
                <a:effectLst/>
                <a:uLnTx/>
                <a:uFillTx/>
                <a:latin typeface="Segoe UI Black"/>
                <a:ea typeface="Segoe UI Black" panose="020B0A02040204020203" pitchFamily="34" charset="0"/>
                <a:cs typeface="Lato Black" panose="020F0502020204030203" pitchFamily="34" charset="0"/>
              </a:rPr>
              <a:t>SOTL  Modules and New Scholars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9FBE2F"/>
              </a:solidFill>
              <a:effectLst/>
              <a:uLnTx/>
              <a:uFillTx/>
              <a:latin typeface="Segoe UI Black"/>
              <a:ea typeface="Segoe UI Black" panose="020B0A02040204020203" pitchFamily="34" charset="0"/>
              <a:cs typeface="Lato Black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8FA96-5924-0C6A-9686-C7B6DC81F461}"/>
              </a:ext>
            </a:extLst>
          </p:cNvPr>
          <p:cNvSpPr txBox="1"/>
          <p:nvPr/>
        </p:nvSpPr>
        <p:spPr>
          <a:xfrm>
            <a:off x="506775" y="4678776"/>
            <a:ext cx="3453262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Available to all members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SOTL Modules being revised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Modules available at several HE institutions 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dirty="0">
              <a:solidFill>
                <a:srgbClr val="9FBE2F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35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58C8A3D-478C-4CAD-B8D0-72D59C92938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0" t="-2181" b="8254"/>
          <a:stretch/>
        </p:blipFill>
        <p:spPr>
          <a:xfrm>
            <a:off x="8667750" y="3249441"/>
            <a:ext cx="3524250" cy="3596518"/>
          </a:xfrm>
        </p:spPr>
      </p:pic>
      <p:sp>
        <p:nvSpPr>
          <p:cNvPr id="4" name="Rectangle 3"/>
          <p:cNvSpPr/>
          <p:nvPr/>
        </p:nvSpPr>
        <p:spPr>
          <a:xfrm>
            <a:off x="8667750" y="0"/>
            <a:ext cx="3524250" cy="3596518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4287" y="751403"/>
            <a:ext cx="43987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br>
              <a:rPr lang="en-US" sz="2000" kern="0" dirty="0">
                <a:solidFill>
                  <a:schemeClr val="bg1"/>
                </a:solidFill>
                <a:ea typeface="ＭＳ Ｐゴシック"/>
              </a:rPr>
            </a:b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18740" y="135117"/>
            <a:ext cx="300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Segoe UI" panose="020B0502040204020203" pitchFamily="34" charset="0"/>
              </a:rPr>
              <a:t>HERDSA Networks Portfolio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67750" y="1273767"/>
            <a:ext cx="3524251" cy="166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Julia Choate</a:t>
            </a:r>
            <a:r>
              <a:rPr lang="en-A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:  </a:t>
            </a:r>
            <a:r>
              <a:rPr lang="id-ID" sz="1400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Portfolio Lead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Julia Choate</a:t>
            </a:r>
            <a:r>
              <a:rPr lang="en-A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: </a:t>
            </a:r>
            <a:r>
              <a:rPr lang="id-ID" sz="1400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Branches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Kwong Nui Sim</a:t>
            </a:r>
            <a:r>
              <a:rPr lang="en-A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: </a:t>
            </a:r>
            <a:r>
              <a:rPr lang="id-ID" sz="1400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HERDSA Events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Alice Brown</a:t>
            </a:r>
            <a:r>
              <a:rPr lang="en-A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: </a:t>
            </a:r>
            <a:r>
              <a:rPr lang="id-ID" sz="1400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Special Interest Groups </a:t>
            </a:r>
            <a:r>
              <a:rPr lang="en-AU" sz="1400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                    </a:t>
            </a:r>
          </a:p>
          <a:p>
            <a:pPr>
              <a:lnSpc>
                <a:spcPct val="150000"/>
              </a:lnSpc>
            </a:pPr>
            <a:r>
              <a:rPr lang="en-AU" sz="1400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rPr>
              <a:t>                            </a:t>
            </a:r>
            <a:endParaRPr lang="en-US" sz="1400" dirty="0">
              <a:solidFill>
                <a:schemeClr val="bg1"/>
              </a:solidFill>
              <a:latin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867462-93BA-4308-92F2-AE70A4A0541D}"/>
              </a:ext>
            </a:extLst>
          </p:cNvPr>
          <p:cNvSpPr txBox="1"/>
          <p:nvPr/>
        </p:nvSpPr>
        <p:spPr>
          <a:xfrm>
            <a:off x="3923816" y="335904"/>
            <a:ext cx="3835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rgbClr val="9FBE2F"/>
                </a:solidFill>
                <a:latin typeface="+mj-lt"/>
                <a:ea typeface="Segoe UI Black" panose="020B0A02040204020203" pitchFamily="34" charset="0"/>
                <a:cs typeface="Lato Black" panose="020F0502020204030203" pitchFamily="34" charset="0"/>
              </a:rPr>
              <a:t>Special Interest Groups (SIGs)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1565EE-E740-4B29-8F1B-D232A4E63F9B}"/>
              </a:ext>
            </a:extLst>
          </p:cNvPr>
          <p:cNvSpPr/>
          <p:nvPr/>
        </p:nvSpPr>
        <p:spPr>
          <a:xfrm>
            <a:off x="243031" y="1166901"/>
            <a:ext cx="3051066" cy="451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Responsible </a:t>
            </a:r>
            <a:r>
              <a:rPr lang="en-AU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for: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AU" dirty="0">
              <a:solidFill>
                <a:srgbClr val="9FBE2F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HERDSA Webinar series 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Nine branches (branch reports available)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Reviewing event management and promotion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Liaison with other Societies</a:t>
            </a:r>
          </a:p>
          <a:p>
            <a:pPr lvl="1">
              <a:lnSpc>
                <a:spcPct val="107000"/>
              </a:lnSpc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Current: ICED, ASCILITE, CAULLT, ACEN, ACUR, </a:t>
            </a:r>
            <a:r>
              <a:rPr lang="en-AU" dirty="0" err="1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HEDx</a:t>
            </a: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– e.g. shared publicity, events, Awards sponsorships</a:t>
            </a:r>
            <a:endParaRPr lang="en-AU" sz="1200" dirty="0">
              <a:solidFill>
                <a:srgbClr val="9FBE2F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A88269-38D1-4454-9A43-F42C24A1F546}"/>
              </a:ext>
            </a:extLst>
          </p:cNvPr>
          <p:cNvSpPr/>
          <p:nvPr/>
        </p:nvSpPr>
        <p:spPr>
          <a:xfrm>
            <a:off x="3837740" y="1248886"/>
            <a:ext cx="4516519" cy="5210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International Academics</a:t>
            </a:r>
          </a:p>
          <a:p>
            <a:pPr>
              <a:lnSpc>
                <a:spcPct val="107000"/>
              </a:lnSpc>
            </a:pPr>
            <a:r>
              <a:rPr lang="en-GB" sz="1600" dirty="0">
                <a:solidFill>
                  <a:srgbClr val="C00000"/>
                </a:solidFill>
              </a:rPr>
              <a:t>     </a:t>
            </a:r>
            <a:r>
              <a:rPr lang="en-GB" sz="1600" dirty="0" err="1">
                <a:solidFill>
                  <a:srgbClr val="C00000"/>
                </a:solidFill>
              </a:rPr>
              <a:t>linda.ng@unisq.edu.au</a:t>
            </a:r>
            <a:r>
              <a:rPr lang="en-GB" sz="1600" dirty="0">
                <a:solidFill>
                  <a:srgbClr val="C00000"/>
                </a:solidFill>
              </a:rPr>
              <a:t> </a:t>
            </a:r>
            <a:endParaRPr lang="en-AU" sz="1600" dirty="0">
              <a:solidFill>
                <a:srgbClr val="9FBE2F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Assessment Quality </a:t>
            </a:r>
            <a:r>
              <a:rPr lang="en-GB" sz="1600" u="sng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thomas.wanner@adelaide.edu.au</a:t>
            </a:r>
            <a:r>
              <a:rPr lang="en-AU" sz="1600" dirty="0">
                <a:solidFill>
                  <a:srgbClr val="C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Academic Development</a:t>
            </a:r>
            <a:r>
              <a:rPr lang="en-GB" dirty="0"/>
              <a:t> </a:t>
            </a:r>
          </a:p>
          <a:p>
            <a:pPr>
              <a:lnSpc>
                <a:spcPct val="107000"/>
              </a:lnSpc>
            </a:pPr>
            <a:r>
              <a:rPr lang="en-AU" dirty="0">
                <a:solidFill>
                  <a:srgbClr val="C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</a:t>
            </a:r>
            <a:r>
              <a:rPr lang="en-AU" sz="1600" dirty="0">
                <a:solidFill>
                  <a:srgbClr val="C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erik.brogt@canterbury.ac.nz 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Health Sciences  </a:t>
            </a:r>
            <a:r>
              <a:rPr lang="en-AU" sz="1600" dirty="0">
                <a:solidFill>
                  <a:srgbClr val="C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skusljic@unimelb.edu.au 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Humanities Arts and Social Sciences             (HASS) - </a:t>
            </a:r>
            <a:r>
              <a:rPr lang="en-AU" sz="1600" dirty="0">
                <a:solidFill>
                  <a:srgbClr val="C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nira.rahman@unimelb.edu.au 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Online Engagement           </a:t>
            </a:r>
            <a:r>
              <a:rPr lang="en-AU" sz="1600" dirty="0">
                <a:solidFill>
                  <a:srgbClr val="C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Alice.Brown@unisq.edu.au 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Scholarship of Teaching and Learning    (</a:t>
            </a:r>
            <a:r>
              <a:rPr lang="en-AU" dirty="0" err="1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SoTL</a:t>
            </a: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en-GB" sz="1600" u="sng" dirty="0">
                <a:solidFill>
                  <a:srgbClr val="C00000"/>
                </a:solidFill>
                <a:hlinkClick r:id="rId5" tooltip="mailto:trisha.poole@unisq.edu.a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trisha.poole@unisq.edu.au</a:t>
            </a:r>
            <a:endParaRPr lang="en-GB" sz="1600" u="sng" dirty="0">
              <a:solidFill>
                <a:srgbClr val="C00000"/>
              </a:solidFill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Student Wellbeing and Belonging</a:t>
            </a:r>
          </a:p>
          <a:p>
            <a:pPr>
              <a:lnSpc>
                <a:spcPct val="107000"/>
              </a:lnSpc>
            </a:pPr>
            <a:r>
              <a:rPr lang="en-AU" sz="1600" dirty="0">
                <a:solidFill>
                  <a:srgbClr val="9FBE2F"/>
                </a:solidFill>
                <a:cs typeface="Calibri" panose="020F0502020204030204" pitchFamily="34" charset="0"/>
              </a:rPr>
              <a:t>   </a:t>
            </a:r>
            <a:r>
              <a:rPr lang="en-AU" sz="1600" dirty="0" err="1">
                <a:solidFill>
                  <a:srgbClr val="C00000"/>
                </a:solidFill>
                <a:cs typeface="Calibri" panose="020F0502020204030204" pitchFamily="34" charset="0"/>
              </a:rPr>
              <a:t>c.maloney@unsw.edu.au</a:t>
            </a:r>
            <a:endParaRPr lang="en-AU" sz="1600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endParaRPr lang="en-AU" sz="1600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9FBE2F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New SIG enquiries  </a:t>
            </a:r>
            <a:r>
              <a:rPr lang="en-AU" sz="1600" dirty="0" err="1">
                <a:solidFill>
                  <a:srgbClr val="C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Alice.Brown@unisq.edu.au</a:t>
            </a:r>
            <a:endParaRPr lang="en-AU" sz="1600" dirty="0">
              <a:solidFill>
                <a:srgbClr val="C0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8830F5-FF8B-9A56-742A-A6F2B8F8DD52}"/>
              </a:ext>
            </a:extLst>
          </p:cNvPr>
          <p:cNvSpPr txBox="1"/>
          <p:nvPr/>
        </p:nvSpPr>
        <p:spPr>
          <a:xfrm>
            <a:off x="382752" y="358815"/>
            <a:ext cx="3332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rgbClr val="9FBE2F"/>
                </a:solidFill>
                <a:latin typeface="Segoe UI Black"/>
                <a:ea typeface="Segoe UI Black" panose="020B0A02040204020203" pitchFamily="34" charset="0"/>
                <a:cs typeface="Lato Black" panose="020F0502020204030203" pitchFamily="34" charset="0"/>
              </a:rPr>
              <a:t>Networks Portfolio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204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67750" y="0"/>
            <a:ext cx="3524250" cy="3231715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4287" y="930933"/>
            <a:ext cx="760103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Submissions continue to increase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2017 – 506 submissions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2023 – 1075 (871 original subs/204 revised) submissions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2024 – 1459 (1212 original subs/247 revised - 35% increase)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Now publishing 8 issues/year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 Special Issues in 2025 and 2 scheduled for 2026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Annual acceptance rate remains at around 10%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HERD maintained Q1 status and Impact Factor is up from 2.6 to 2.9</a:t>
            </a:r>
          </a:p>
          <a:p>
            <a:pPr lvl="0"/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Readers – around 759,000 downloads in 2024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Already 205,420 downloads in Q1 of 2025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Average turnaround for peer review of articles for first half of 2025 is down from 31 days (2024), to 29.5 days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Average turnaround for our reviewers continues to be 21 days on a review, well within our given 30 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674287" y="751403"/>
            <a:ext cx="43987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ＭＳ Ｐゴシック"/>
                <a:cs typeface="+mn-cs"/>
              </a:rPr>
            </a:b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8400" y="114730"/>
            <a:ext cx="340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400" dirty="0">
                <a:solidFill>
                  <a:prstClr val="white"/>
                </a:solidFill>
                <a:latin typeface="Segoe UI Black"/>
                <a:ea typeface="Open Sans" panose="020B0606030504020204" pitchFamily="34" charset="0"/>
                <a:cs typeface="Segoe UI" panose="020B0502040204020203" pitchFamily="34" charset="0"/>
              </a:rPr>
              <a:t>Publications Portfolio - HERD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88A86E-34F9-4DDB-82BC-9881B0AC0CE3}"/>
              </a:ext>
            </a:extLst>
          </p:cNvPr>
          <p:cNvSpPr/>
          <p:nvPr/>
        </p:nvSpPr>
        <p:spPr>
          <a:xfrm>
            <a:off x="8620125" y="1038645"/>
            <a:ext cx="3740150" cy="191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HERD Editorial Team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202</a:t>
            </a:r>
            <a:r>
              <a:rPr lang="en-US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-2025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id-ID" sz="1400" b="1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Joint Executive Editors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Cally Guerin (202</a:t>
            </a:r>
            <a:r>
              <a:rPr lang="en-US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-2025)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&amp; 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Jisun Jung (2024-2025)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Co-Editors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Rob Wass, Guy Curtis, Neal Dreamson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Special Issues Editor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 St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phen Marshall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Managing Editor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Emily Giles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Social Media Editor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id-ID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Stuart Hughes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46BD12D-A768-4EB3-B4AA-7C6EC843BA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1" b="13781"/>
          <a:stretch>
            <a:fillRect/>
          </a:stretch>
        </p:blipFill>
        <p:spPr>
          <a:xfrm>
            <a:off x="8667750" y="3231714"/>
            <a:ext cx="3524250" cy="362628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930C0B-B0BF-8CFA-B8C8-1213CECFE3EE}"/>
              </a:ext>
            </a:extLst>
          </p:cNvPr>
          <p:cNvSpPr txBox="1"/>
          <p:nvPr/>
        </p:nvSpPr>
        <p:spPr>
          <a:xfrm>
            <a:off x="674287" y="268618"/>
            <a:ext cx="6653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800" dirty="0">
                <a:solidFill>
                  <a:srgbClr val="9FBE2F"/>
                </a:solidFill>
                <a:latin typeface="Segoe UI Black"/>
                <a:ea typeface="Segoe UI Black" panose="020B0A02040204020203" pitchFamily="34" charset="0"/>
                <a:cs typeface="Lato Black" panose="020F0502020204030203" pitchFamily="34" charset="0"/>
              </a:rPr>
              <a:t>HERD Journal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9FBE2F"/>
              </a:solidFill>
              <a:effectLst/>
              <a:uLnTx/>
              <a:uFillTx/>
              <a:latin typeface="Segoe UI Black"/>
              <a:ea typeface="Segoe UI Black" panose="020B0A0204020402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082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67750" y="0"/>
            <a:ext cx="3524250" cy="3231715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0634" y="1459289"/>
            <a:ext cx="71705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AU" sz="2400" b="1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lvl="0"/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ASHRE is open source, published under Creative Commons licence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2024 Issue 1 published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Wide readership (e.g., from 133 countries, 433 average views for 2020 articles)</a:t>
            </a:r>
          </a:p>
        </p:txBody>
      </p:sp>
      <p:sp>
        <p:nvSpPr>
          <p:cNvPr id="7" name="Rectangle 6"/>
          <p:cNvSpPr/>
          <p:nvPr/>
        </p:nvSpPr>
        <p:spPr>
          <a:xfrm>
            <a:off x="674287" y="751403"/>
            <a:ext cx="43987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ＭＳ Ｐゴシック"/>
                <a:cs typeface="+mn-cs"/>
              </a:rPr>
            </a:b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8400" y="114730"/>
            <a:ext cx="340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400" dirty="0">
                <a:solidFill>
                  <a:prstClr val="white"/>
                </a:solidFill>
                <a:latin typeface="Segoe UI Black"/>
                <a:ea typeface="Open Sans" panose="020B0606030504020204" pitchFamily="34" charset="0"/>
                <a:cs typeface="Segoe UI" panose="020B0502040204020203" pitchFamily="34" charset="0"/>
              </a:rPr>
              <a:t>Publications Portfolio - ASRHE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88A86E-34F9-4DDB-82BC-9881B0AC0CE3}"/>
              </a:ext>
            </a:extLst>
          </p:cNvPr>
          <p:cNvSpPr/>
          <p:nvPr/>
        </p:nvSpPr>
        <p:spPr>
          <a:xfrm>
            <a:off x="8620125" y="1478346"/>
            <a:ext cx="3740150" cy="99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Executive Editor:	Eva Heinrich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Editors: Geoff Hill, Jo-Anne </a:t>
            </a:r>
            <a:r>
              <a:rPr lang="en-AU" sz="1400" b="1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Kelder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</a:p>
          <a:p>
            <a:pPr lvl="0">
              <a:lnSpc>
                <a:spcPct val="107000"/>
              </a:lnSpc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         Michelle Picard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Managing Editor: Heather Thomas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46BD12D-A768-4EB3-B4AA-7C6EC843BA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1" b="13781"/>
          <a:stretch>
            <a:fillRect/>
          </a:stretch>
        </p:blipFill>
        <p:spPr>
          <a:xfrm>
            <a:off x="8667750" y="3231714"/>
            <a:ext cx="3524250" cy="362628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3288EB-4311-3B18-8B6C-2A0860410515}"/>
              </a:ext>
            </a:extLst>
          </p:cNvPr>
          <p:cNvSpPr txBox="1"/>
          <p:nvPr/>
        </p:nvSpPr>
        <p:spPr>
          <a:xfrm>
            <a:off x="674287" y="335904"/>
            <a:ext cx="66756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AU" sz="2800" b="1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Advancing Scholarship &amp; Research in Higher Education (ASRHE) Journal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9FBE2F"/>
              </a:solidFill>
              <a:effectLst/>
              <a:uLnTx/>
              <a:uFillTx/>
              <a:latin typeface="Segoe UI Black"/>
              <a:ea typeface="Segoe UI Black" panose="020B0A0204020402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506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67750" y="0"/>
            <a:ext cx="3524250" cy="3231715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4287" y="1624630"/>
            <a:ext cx="68822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New HERDSA Guide released in 2023:</a:t>
            </a:r>
          </a:p>
          <a:p>
            <a:pPr lvl="1"/>
            <a:r>
              <a:rPr lang="en-AU" sz="2400" i="1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Enhancing Online Engagement in Higher Education </a:t>
            </a: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– A Brown, J Lawrence, P Redmond, J Cohen, S M Foote and C Stone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4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23 Guides	Available in print and </a:t>
            </a:r>
            <a:r>
              <a:rPr lang="en-AU" sz="2400" dirty="0" err="1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ePublications</a:t>
            </a: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</a:p>
          <a:p>
            <a:pPr lvl="0"/>
            <a:endParaRPr lang="en-AU" sz="24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400" dirty="0" err="1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ePublications</a:t>
            </a: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(</a:t>
            </a:r>
            <a:r>
              <a:rPr lang="en-AU" sz="2400" dirty="0" err="1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Kortext</a:t>
            </a: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4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Purchase Printed or e-Books through the HERDSA website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74286" y="751403"/>
            <a:ext cx="7134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ＭＳ Ｐゴシック"/>
                <a:cs typeface="+mn-cs"/>
              </a:rPr>
            </a:b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8400" y="114730"/>
            <a:ext cx="340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400" dirty="0">
                <a:solidFill>
                  <a:prstClr val="white"/>
                </a:solidFill>
                <a:latin typeface="Segoe UI Black"/>
                <a:ea typeface="Open Sans" panose="020B0606030504020204" pitchFamily="34" charset="0"/>
                <a:cs typeface="Segoe UI" panose="020B0502040204020203" pitchFamily="34" charset="0"/>
              </a:rPr>
              <a:t>Publications Portfolio - HERDSA Guides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88A86E-34F9-4DDB-82BC-9881B0AC0CE3}"/>
              </a:ext>
            </a:extLst>
          </p:cNvPr>
          <p:cNvSpPr/>
          <p:nvPr/>
        </p:nvSpPr>
        <p:spPr>
          <a:xfrm>
            <a:off x="8620125" y="1478346"/>
            <a:ext cx="3740150" cy="766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Series Editor: 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Professor Denise Chalmers 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AU" sz="1400" b="1" dirty="0">
              <a:solidFill>
                <a:prstClr val="white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46BD12D-A768-4EB3-B4AA-7C6EC843BA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1" b="13781"/>
          <a:stretch>
            <a:fillRect/>
          </a:stretch>
        </p:blipFill>
        <p:spPr>
          <a:xfrm>
            <a:off x="8667750" y="3231714"/>
            <a:ext cx="3524250" cy="362628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D52513-957C-D024-1F59-8734BD1DCB6C}"/>
              </a:ext>
            </a:extLst>
          </p:cNvPr>
          <p:cNvSpPr txBox="1"/>
          <p:nvPr/>
        </p:nvSpPr>
        <p:spPr>
          <a:xfrm>
            <a:off x="674286" y="609600"/>
            <a:ext cx="7134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9FBE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HERDSA Guides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86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67750" y="0"/>
            <a:ext cx="3524250" cy="3231715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4287" y="2090172"/>
            <a:ext cx="66534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Published on HERDSA Website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4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HERDSA Connect Blog: now established and covers a range of activities and interests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400" b="1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400" b="1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4287" y="751403"/>
            <a:ext cx="6989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AU" sz="2800" b="1" dirty="0">
                <a:solidFill>
                  <a:srgbClr val="9FBE2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HERDSA Connect Blog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8400" y="114730"/>
            <a:ext cx="340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400" dirty="0">
                <a:solidFill>
                  <a:prstClr val="white"/>
                </a:solidFill>
                <a:latin typeface="Segoe UI Black"/>
                <a:ea typeface="Open Sans" panose="020B0606030504020204" pitchFamily="34" charset="0"/>
                <a:cs typeface="Segoe UI" panose="020B0502040204020203" pitchFamily="34" charset="0"/>
              </a:rPr>
              <a:t>Publications Portfolio- HERDSA Connect Blog</a:t>
            </a:r>
          </a:p>
          <a:p>
            <a:pPr lvl="0"/>
            <a:endParaRPr lang="en-AU" sz="2400" dirty="0">
              <a:solidFill>
                <a:prstClr val="white"/>
              </a:solidFill>
              <a:latin typeface="Segoe UI Black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88A86E-34F9-4DDB-82BC-9881B0AC0CE3}"/>
              </a:ext>
            </a:extLst>
          </p:cNvPr>
          <p:cNvSpPr/>
          <p:nvPr/>
        </p:nvSpPr>
        <p:spPr>
          <a:xfrm>
            <a:off x="8620125" y="1478346"/>
            <a:ext cx="3740150" cy="305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Blog Editor: Daniel Andrews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46BD12D-A768-4EB3-B4AA-7C6EC843BA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1" b="13781"/>
          <a:stretch>
            <a:fillRect/>
          </a:stretch>
        </p:blipFill>
        <p:spPr>
          <a:xfrm>
            <a:off x="8667750" y="3231714"/>
            <a:ext cx="3524250" cy="3626285"/>
          </a:xfrm>
        </p:spPr>
      </p:pic>
    </p:spTree>
    <p:extLst>
      <p:ext uri="{BB962C8B-B14F-4D97-AF65-F5344CB8AC3E}">
        <p14:creationId xmlns:p14="http://schemas.microsoft.com/office/powerpoint/2010/main" val="3628654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AD427D57-8E98-EF5D-A3C3-833BC40B8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7C9719EB-B4C1-C6E6-52BD-BFE9CC81F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616333"/>
              </p:ext>
            </p:extLst>
          </p:nvPr>
        </p:nvGraphicFramePr>
        <p:xfrm>
          <a:off x="832594" y="1962315"/>
          <a:ext cx="8784977" cy="32278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val="964746648"/>
                    </a:ext>
                  </a:extLst>
                </a:gridCol>
                <a:gridCol w="1934786">
                  <a:extLst>
                    <a:ext uri="{9D8B030D-6E8A-4147-A177-3AD203B41FA5}">
                      <a16:colId xmlns:a16="http://schemas.microsoft.com/office/drawing/2014/main" val="174855804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4205143252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1428225984"/>
                    </a:ext>
                  </a:extLst>
                </a:gridCol>
              </a:tblGrid>
              <a:tr h="576064">
                <a:tc gridSpan="4"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HERDSA Group Membership</a:t>
                      </a:r>
                      <a:endParaRPr lang="en-A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4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Group Membership 1 year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10 members</a:t>
                      </a:r>
                    </a:p>
                    <a:p>
                      <a:r>
                        <a:rPr lang="en-AU" dirty="0"/>
                        <a:t>$1435 ($1650)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dirty="0"/>
                        <a:t>20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$2870 ($3300)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dirty="0"/>
                        <a:t>30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$4260 ($4950)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0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Other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effectLst/>
                        </a:rPr>
                        <a:t>1 free pre-conference workshop </a:t>
                      </a:r>
                    </a:p>
                    <a:p>
                      <a:r>
                        <a:rPr lang="en-AU" sz="1800" kern="1200" dirty="0">
                          <a:effectLst/>
                        </a:rPr>
                        <a:t>1 free Associate Fellowship application ($110)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effectLst/>
                        </a:rPr>
                        <a:t>2 free pre-conference workshops </a:t>
                      </a:r>
                    </a:p>
                    <a:p>
                      <a:r>
                        <a:rPr lang="en-AU" sz="1800" kern="1200" dirty="0">
                          <a:effectLst/>
                        </a:rPr>
                        <a:t>2 free Associate Fellowship applications ($220)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effectLst/>
                        </a:rPr>
                        <a:t>3 free pre-conference workshops </a:t>
                      </a:r>
                    </a:p>
                    <a:p>
                      <a:r>
                        <a:rPr lang="en-AU" sz="1800" kern="1200" dirty="0">
                          <a:effectLst/>
                        </a:rPr>
                        <a:t>3 free Associate Fellowship applications ($330) 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6708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24FC25A-1AAD-4C35-AF58-580E294548B9}"/>
              </a:ext>
            </a:extLst>
          </p:cNvPr>
          <p:cNvSpPr txBox="1"/>
          <p:nvPr/>
        </p:nvSpPr>
        <p:spPr>
          <a:xfrm>
            <a:off x="429633" y="701117"/>
            <a:ext cx="1115844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Group Membership (FYI)</a:t>
            </a:r>
            <a:endParaRPr lang="en-US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54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67750" y="0"/>
            <a:ext cx="3524250" cy="3231715"/>
          </a:xfrm>
          <a:prstGeom prst="rect">
            <a:avLst/>
          </a:prstGeom>
          <a:solidFill>
            <a:srgbClr val="9FB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650" y="1232346"/>
            <a:ext cx="743585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AU" sz="2400" b="1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lvl="0"/>
            <a:endParaRPr lang="en-AU" sz="2400" b="1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2025		Perth, WA		8-10 July 2025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2026		Singapore		7-9 July 2026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2027		TBC			EOI going out in July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2028		TBC			 EOI going out in July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2400" b="1" dirty="0">
              <a:solidFill>
                <a:srgbClr val="9FBE2F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7650" y="335904"/>
            <a:ext cx="80166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2800" b="1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HERDSA Upcoming Conferences</a:t>
            </a:r>
          </a:p>
          <a:p>
            <a:pPr>
              <a:defRPr/>
            </a:pPr>
            <a:r>
              <a:rPr lang="en-AU" sz="2800" b="1" dirty="0">
                <a:solidFill>
                  <a:srgbClr val="9FBE2F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(for noting)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8400" y="335904"/>
            <a:ext cx="340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400" dirty="0">
                <a:solidFill>
                  <a:prstClr val="white"/>
                </a:solidFill>
                <a:latin typeface="Segoe UI Black"/>
                <a:ea typeface="Open Sans" panose="020B0606030504020204" pitchFamily="34" charset="0"/>
                <a:cs typeface="Segoe UI" panose="020B0502040204020203" pitchFamily="34" charset="0"/>
              </a:rPr>
              <a:t>HERDSA Conferences</a:t>
            </a:r>
          </a:p>
          <a:p>
            <a:pPr lvl="0"/>
            <a:endParaRPr lang="en-AU" sz="2400" dirty="0">
              <a:solidFill>
                <a:prstClr val="white"/>
              </a:solidFill>
              <a:latin typeface="Segoe UI Black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88A86E-34F9-4DDB-82BC-9881B0AC0CE3}"/>
              </a:ext>
            </a:extLst>
          </p:cNvPr>
          <p:cNvSpPr/>
          <p:nvPr/>
        </p:nvSpPr>
        <p:spPr>
          <a:xfrm>
            <a:off x="8620125" y="1478346"/>
            <a:ext cx="3740150" cy="305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Conference </a:t>
            </a:r>
            <a:r>
              <a:rPr lang="en-AU" sz="1400" b="1" dirty="0" err="1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Liasion</a:t>
            </a:r>
            <a:r>
              <a:rPr lang="en-AU" sz="1400" b="1" dirty="0">
                <a:solidFill>
                  <a:prstClr val="white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 Prof Kogi Naidoo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46BD12D-A768-4EB3-B4AA-7C6EC843BA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1" b="13781"/>
          <a:stretch>
            <a:fillRect/>
          </a:stretch>
        </p:blipFill>
        <p:spPr>
          <a:xfrm>
            <a:off x="8667750" y="3231714"/>
            <a:ext cx="3524250" cy="3626285"/>
          </a:xfrm>
        </p:spPr>
      </p:pic>
    </p:spTree>
    <p:extLst>
      <p:ext uri="{BB962C8B-B14F-4D97-AF65-F5344CB8AC3E}">
        <p14:creationId xmlns:p14="http://schemas.microsoft.com/office/powerpoint/2010/main" val="1702847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034F0-6A0B-2E0B-D1FE-C13FAE050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15" y="577995"/>
            <a:ext cx="10515600" cy="859789"/>
          </a:xfrm>
        </p:spPr>
        <p:txBody>
          <a:bodyPr/>
          <a:lstStyle/>
          <a:p>
            <a:r>
              <a:rPr lang="en-AU" dirty="0"/>
              <a:t>HERDSA 2027 &amp; 2028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F33F9-E7A2-F05B-0FAD-481DDFC56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Who would like to convene HERDSA2027 and HERDSA 2028?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Can be run by a branch or any group of HERDSA members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Very strong support provided by events manager Expert Events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EOI due to </a:t>
            </a:r>
            <a:r>
              <a: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office@herdsa.org.au</a:t>
            </a:r>
            <a:r>
              <a: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30 Sept 2025</a:t>
            </a:r>
          </a:p>
          <a:p>
            <a:r>
              <a:rPr lang="en-AU" dirty="0"/>
              <a:t>branch or by any group of HERDSA members</a:t>
            </a:r>
          </a:p>
          <a:p>
            <a:r>
              <a:rPr lang="en-AU" dirty="0"/>
              <a:t>Very strong support by events manager Expert Events</a:t>
            </a:r>
          </a:p>
          <a:p>
            <a:endParaRPr lang="en-AU" dirty="0"/>
          </a:p>
          <a:p>
            <a:r>
              <a:rPr lang="en-AU" dirty="0"/>
              <a:t>EOI due to </a:t>
            </a:r>
            <a:r>
              <a:rPr lang="en-AU" dirty="0">
                <a:hlinkClick r:id="rId2"/>
              </a:rPr>
              <a:t>office@herdsa.org.au</a:t>
            </a:r>
            <a:r>
              <a:rPr lang="en-AU" dirty="0"/>
              <a:t> 30 Sept 2025</a:t>
            </a:r>
          </a:p>
        </p:txBody>
      </p:sp>
    </p:spTree>
    <p:extLst>
      <p:ext uri="{BB962C8B-B14F-4D97-AF65-F5344CB8AC3E}">
        <p14:creationId xmlns:p14="http://schemas.microsoft.com/office/powerpoint/2010/main" val="461407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B10EE2C-4364-919E-4417-B18BA09EE5C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171700" y="855475"/>
            <a:ext cx="7416800" cy="1658937"/>
          </a:xfrm>
          <a:prstGeom prst="rect">
            <a:avLst/>
          </a:prstGeom>
        </p:spPr>
        <p:txBody>
          <a:bodyPr/>
          <a:lstStyle/>
          <a:p>
            <a:pPr eaLnBrk="1" hangingPunct="1"/>
            <a:br>
              <a:rPr lang="en-US" altLang="en-US" sz="4000" dirty="0">
                <a:solidFill>
                  <a:schemeClr val="bg1"/>
                </a:solidFill>
              </a:rPr>
            </a:br>
            <a:r>
              <a:rPr lang="en-US" altLang="en-US" sz="4000" dirty="0">
                <a:solidFill>
                  <a:schemeClr val="bg1"/>
                </a:solidFill>
              </a:rPr>
              <a:t>HERDSA AGM 9 July 2025</a:t>
            </a:r>
            <a:br>
              <a:rPr lang="en-US" altLang="en-US" sz="4000" dirty="0">
                <a:solidFill>
                  <a:schemeClr val="bg1"/>
                </a:solidFill>
              </a:rPr>
            </a:br>
            <a:r>
              <a:rPr lang="en-US" altLang="en-US" sz="2000" dirty="0">
                <a:solidFill>
                  <a:schemeClr val="bg1"/>
                </a:solidFill>
              </a:rPr>
              <a:t>Perth Convention and Exhibition Centre</a:t>
            </a:r>
            <a:br>
              <a:rPr lang="en-US" altLang="en-US" dirty="0">
                <a:solidFill>
                  <a:schemeClr val="bg1"/>
                </a:solidFill>
              </a:rPr>
            </a:b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3A04844-AD1B-C4D4-3E1E-88170E09969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2349500" y="3467289"/>
            <a:ext cx="6400800" cy="1752600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b="1" dirty="0"/>
              <a:t>Treasurer’s Report</a:t>
            </a:r>
          </a:p>
          <a:p>
            <a:pPr marL="0" indent="0" eaLnBrk="1" hangingPunct="1">
              <a:buNone/>
            </a:pPr>
            <a:r>
              <a:rPr lang="en-US" altLang="en-US" sz="2800" b="1" dirty="0"/>
              <a:t>Prof Katrina </a:t>
            </a:r>
            <a:r>
              <a:rPr lang="en-US" altLang="en-US" sz="2800" b="1" dirty="0" err="1"/>
              <a:t>Strampel</a:t>
            </a:r>
            <a:endParaRPr lang="en-US" altLang="en-US" sz="2800" b="1" dirty="0"/>
          </a:p>
          <a:p>
            <a:pPr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6D8D2A4-5CA2-426A-851A-BB63B2FB45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8" r="25188"/>
          <a:stretch>
            <a:fillRect/>
          </a:stretch>
        </p:blipFill>
        <p:spPr>
          <a:xfrm>
            <a:off x="642200" y="1414726"/>
            <a:ext cx="3536950" cy="4751386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C641E2-33CD-47C3-9DDF-FE1993C8F8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AU" dirty="0"/>
              <a:t>Overview of Accounts</a:t>
            </a:r>
          </a:p>
        </p:txBody>
      </p:sp>
      <p:sp>
        <p:nvSpPr>
          <p:cNvPr id="26626" name="Title 1">
            <a:extLst>
              <a:ext uri="{FF2B5EF4-FFF2-40B4-BE49-F238E27FC236}">
                <a16:creationId xmlns:a16="http://schemas.microsoft.com/office/drawing/2014/main" id="{B1EC1D51-8C9A-90AE-FF7D-53B24B5D163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altLang="en-US" sz="4000"/>
              <a:t>Overview of Accounts</a:t>
            </a:r>
          </a:p>
        </p:txBody>
      </p:sp>
      <p:sp>
        <p:nvSpPr>
          <p:cNvPr id="26627" name="TextBox 2">
            <a:extLst>
              <a:ext uri="{FF2B5EF4-FFF2-40B4-BE49-F238E27FC236}">
                <a16:creationId xmlns:a16="http://schemas.microsoft.com/office/drawing/2014/main" id="{6AF8C0A1-80B5-2D00-C993-A2CDBE23E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4426" y="1272465"/>
            <a:ext cx="632227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chemeClr val="bg1"/>
                </a:solidFill>
                <a:latin typeface="+mn-lt"/>
                <a:ea typeface="ＭＳ Ｐゴシック" panose="020B0600070205080204" pitchFamily="34" charset="-128"/>
              </a:rPr>
              <a:t>HERDSA Office </a:t>
            </a:r>
            <a:r>
              <a:rPr lang="en-AU" altLang="en-US" sz="2400" dirty="0">
                <a:solidFill>
                  <a:schemeClr val="bg1"/>
                </a:solidFill>
                <a:latin typeface="+mn-lt"/>
                <a:ea typeface="ＭＳ Ｐゴシック" panose="020B0600070205080204" pitchFamily="34" charset="-128"/>
              </a:rPr>
              <a:t>is located in Sydney, Australia for the day-to-day operations of the Society, and branch administration of Australian accounts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400" dirty="0">
              <a:solidFill>
                <a:schemeClr val="bg1"/>
              </a:solidFill>
              <a:latin typeface="+mn-lt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chemeClr val="bg1"/>
                </a:solidFill>
                <a:latin typeface="+mn-lt"/>
                <a:ea typeface="ＭＳ Ｐゴシック" panose="020B0600070205080204" pitchFamily="34" charset="-128"/>
              </a:rPr>
              <a:t>HERDSA NZ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dirty="0">
                <a:solidFill>
                  <a:schemeClr val="bg1"/>
                </a:solidFill>
                <a:latin typeface="+mn-lt"/>
                <a:ea typeface="ＭＳ Ｐゴシック" panose="020B0600070205080204" pitchFamily="34" charset="-128"/>
              </a:rPr>
              <a:t>The HERDSA branch account in NZ is operated by the NZ Branch Treasurer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400" dirty="0">
              <a:solidFill>
                <a:schemeClr val="bg1"/>
              </a:solidFill>
              <a:latin typeface="+mn-lt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chemeClr val="bg1"/>
                </a:solidFill>
                <a:latin typeface="+mn-lt"/>
                <a:ea typeface="ＭＳ Ｐゴシック" panose="020B0600070205080204" pitchFamily="34" charset="-128"/>
              </a:rPr>
              <a:t>HERDSA Hong Kong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dirty="0">
                <a:solidFill>
                  <a:schemeClr val="bg1"/>
                </a:solidFill>
                <a:latin typeface="+mn-lt"/>
                <a:ea typeface="ＭＳ Ｐゴシック" panose="020B0600070205080204" pitchFamily="34" charset="-128"/>
              </a:rPr>
              <a:t>The HERDSA branch account in HK is operated by the HK Branch Treasurer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F41AE44-989A-41DA-AB6F-36E349A004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6" r="14326"/>
          <a:stretch>
            <a:fillRect/>
          </a:stretch>
        </p:blipFill>
        <p:spPr>
          <a:xfrm>
            <a:off x="7753350" y="0"/>
            <a:ext cx="4438650" cy="4152900"/>
          </a:xfrm>
        </p:spPr>
      </p:pic>
      <p:sp>
        <p:nvSpPr>
          <p:cNvPr id="27651" name="Rectangle 3">
            <a:extLst>
              <a:ext uri="{FF2B5EF4-FFF2-40B4-BE49-F238E27FC236}">
                <a16:creationId xmlns:a16="http://schemas.microsoft.com/office/drawing/2014/main" id="{E7DA4EC3-4705-AE71-3260-038AC137725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66546" y="1764278"/>
            <a:ext cx="6862762" cy="3620521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Conservative budgeting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Careful record keeping and use of resources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Budget progress reviews 3x per year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Careful choice of conference </a:t>
            </a:r>
            <a:r>
              <a:rPr lang="en-US" altLang="en-US" sz="2400" dirty="0" err="1">
                <a:solidFill>
                  <a:schemeClr val="bg1"/>
                </a:solidFill>
              </a:rPr>
              <a:t>organisers</a:t>
            </a:r>
            <a:r>
              <a:rPr lang="en-US" altLang="en-US" sz="2400" dirty="0">
                <a:solidFill>
                  <a:schemeClr val="bg1"/>
                </a:solidFill>
              </a:rPr>
              <a:t> and locations, with financial reporting 3x per year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Reserve to ensure ongoing viability of HERDSA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The current reserve is $</a:t>
            </a:r>
            <a:r>
              <a:rPr lang="en-AU" altLang="en-US" sz="2400" dirty="0">
                <a:solidFill>
                  <a:schemeClr val="bg1"/>
                </a:solidFill>
              </a:rPr>
              <a:t>269,351</a:t>
            </a:r>
            <a:r>
              <a:rPr lang="en-US" altLang="en-US" sz="2400" dirty="0">
                <a:solidFill>
                  <a:schemeClr val="bg1"/>
                </a:solidFill>
              </a:rPr>
              <a:t> held in Macquarie Bank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C24E136-C34D-4DFB-A108-807C19557F6B}"/>
              </a:ext>
            </a:extLst>
          </p:cNvPr>
          <p:cNvSpPr txBox="1">
            <a:spLocks/>
          </p:cNvSpPr>
          <p:nvPr/>
        </p:nvSpPr>
        <p:spPr>
          <a:xfrm>
            <a:off x="566000" y="457993"/>
            <a:ext cx="10461123" cy="4953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3200" dirty="0">
                <a:solidFill>
                  <a:schemeClr val="bg1"/>
                </a:solidFill>
                <a:latin typeface="+mj-lt"/>
              </a:rPr>
              <a:t>Principles</a:t>
            </a:r>
            <a:r>
              <a:rPr lang="en-AU" sz="3200" dirty="0">
                <a:latin typeface="+mj-lt"/>
              </a:rPr>
              <a:t> Accounts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>
            <a:extLst>
              <a:ext uri="{FF2B5EF4-FFF2-40B4-BE49-F238E27FC236}">
                <a16:creationId xmlns:a16="http://schemas.microsoft.com/office/drawing/2014/main" id="{ADBB2C88-6A75-5760-082C-B84CB2E09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371601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AU" altLang="en-US" sz="180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39DA8DAE-AD83-CBC5-B134-8F771E65F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5999" y="1628801"/>
            <a:ext cx="6565901" cy="4258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a typeface="ＭＳ Ｐゴシック" pitchFamily="34" charset="-128"/>
              </a:rPr>
              <a:t>An independent audit by Satendar Kumar from S.K. Accounting and Business Services, NSW has been completed</a:t>
            </a:r>
          </a:p>
          <a:p>
            <a:pPr marL="342900" indent="-342900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a typeface="ＭＳ Ｐゴシック" pitchFamily="34" charset="-128"/>
              </a:rPr>
              <a:t>Copies of the auditor’s report are available on the HERDSA Website: 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chemeClr val="bg1"/>
                </a:solidFill>
                <a:ea typeface="ＭＳ Ｐゴシック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https://www.herdsa.org.au/AGM-report</a:t>
            </a:r>
            <a:r>
              <a:rPr lang="en-US" sz="2800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sz="2500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89380E0-AA33-468F-9F45-C5ABA699D0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1" b="5221"/>
          <a:stretch>
            <a:fillRect/>
          </a:stretch>
        </p:blipFill>
        <p:spPr>
          <a:xfrm>
            <a:off x="683576" y="1617670"/>
            <a:ext cx="3536950" cy="460866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51E14-5AF4-47F5-87A6-611E4F2F12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AU" dirty="0"/>
              <a:t>HERDSA Office Accounts Audit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445BF87-210C-7644-CEA7-291440358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</a:rPr>
              <a:t>Major Income Sources</a:t>
            </a:r>
          </a:p>
        </p:txBody>
      </p:sp>
      <p:graphicFrame>
        <p:nvGraphicFramePr>
          <p:cNvPr id="16434" name="Group 50">
            <a:extLst>
              <a:ext uri="{FF2B5EF4-FFF2-40B4-BE49-F238E27FC236}">
                <a16:creationId xmlns:a16="http://schemas.microsoft.com/office/drawing/2014/main" id="{CD5C7F88-2E3F-7A90-2025-AF7C63771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32314"/>
              </p:ext>
            </p:extLst>
          </p:nvPr>
        </p:nvGraphicFramePr>
        <p:xfrm>
          <a:off x="692339" y="1272146"/>
          <a:ext cx="10526646" cy="4295496"/>
        </p:xfrm>
        <a:graphic>
          <a:graphicData uri="http://schemas.openxmlformats.org/drawingml/2006/table">
            <a:tbl>
              <a:tblPr/>
              <a:tblGrid>
                <a:gridCol w="2704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2169">
                  <a:extLst>
                    <a:ext uri="{9D8B030D-6E8A-4147-A177-3AD203B41FA5}">
                      <a16:colId xmlns:a16="http://schemas.microsoft.com/office/drawing/2014/main" val="2933528713"/>
                    </a:ext>
                  </a:extLst>
                </a:gridCol>
                <a:gridCol w="2708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2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Description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charset="0"/>
                        </a:rPr>
                        <a:t>       2023- 2024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charset="0"/>
                        </a:rPr>
                        <a:t>      YTD Actuals  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charset="0"/>
                        </a:rPr>
                        <a:t>       2024- 2025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charset="0"/>
                        </a:rPr>
                        <a:t>        YTD Actuals 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2025-2026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Projected income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Membership fees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$ 164,324.00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$ 162,843.00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$ 165,000.00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Annual conference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  52,416.00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  79,816.00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Unknown at this stage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Annual conference levy 12%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  48,620.00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  48,106.00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$ 40,000.00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HERDSA Guides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    2,416.00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    3,440.00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$1,500.00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HERDSA Journal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B0F0"/>
                          </a:solidFill>
                          <a:latin typeface="+mn-lt"/>
                        </a:rPr>
                        <a:t>$ 116,878.00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b="0" dirty="0">
                          <a:solidFill>
                            <a:srgbClr val="00B0F0"/>
                          </a:solidFill>
                          <a:latin typeface="+mn-lt"/>
                        </a:rPr>
                        <a:t>$ 132,919.00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Unknown at this stage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DC928-0D7F-842A-EA85-D9D09D8516E9}"/>
              </a:ext>
            </a:extLst>
          </p:cNvPr>
          <p:cNvSpPr txBox="1"/>
          <p:nvPr/>
        </p:nvSpPr>
        <p:spPr bwMode="auto">
          <a:xfrm>
            <a:off x="292100" y="274638"/>
            <a:ext cx="99187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37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Key Areas of Expenditure 2024 -2025 and Proposed Budget 2025-2026</a:t>
            </a:r>
            <a:endParaRPr lang="en-AU" sz="37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4CCEF98-8B20-0F2A-4D5B-AA08DA9E3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620307"/>
              </p:ext>
            </p:extLst>
          </p:nvPr>
        </p:nvGraphicFramePr>
        <p:xfrm>
          <a:off x="2510118" y="1417638"/>
          <a:ext cx="8848164" cy="520134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585882">
                  <a:extLst>
                    <a:ext uri="{9D8B030D-6E8A-4147-A177-3AD203B41FA5}">
                      <a16:colId xmlns:a16="http://schemas.microsoft.com/office/drawing/2014/main" val="3516386656"/>
                    </a:ext>
                  </a:extLst>
                </a:gridCol>
                <a:gridCol w="2788024">
                  <a:extLst>
                    <a:ext uri="{9D8B030D-6E8A-4147-A177-3AD203B41FA5}">
                      <a16:colId xmlns:a16="http://schemas.microsoft.com/office/drawing/2014/main" val="1201301844"/>
                    </a:ext>
                  </a:extLst>
                </a:gridCol>
                <a:gridCol w="2474258">
                  <a:extLst>
                    <a:ext uri="{9D8B030D-6E8A-4147-A177-3AD203B41FA5}">
                      <a16:colId xmlns:a16="http://schemas.microsoft.com/office/drawing/2014/main" val="1692417700"/>
                    </a:ext>
                  </a:extLst>
                </a:gridCol>
              </a:tblGrid>
              <a:tr h="346970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+mn-lt"/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+mn-lt"/>
                        </a:rPr>
                        <a:t>2024-2025 Actuals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+mn-lt"/>
                        </a:rPr>
                        <a:t>2025-2026 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3002"/>
                  </a:ext>
                </a:extLst>
              </a:tr>
              <a:tr h="368131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Legal and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3,341.00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4,000.00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45581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11,480.00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11,500.00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03614"/>
                  </a:ext>
                </a:extLst>
              </a:tr>
              <a:tr h="403682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Sponsorship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   600.00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   600.00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50953"/>
                  </a:ext>
                </a:extLst>
              </a:tr>
              <a:tr h="371182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Meetings and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+mn-lt"/>
                        </a:rPr>
                        <a:t>$  37,141.00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+mn-lt"/>
                        </a:rPr>
                        <a:t>$   62,000.00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20281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1,625.00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 2,000.00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91658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Secretariat </a:t>
                      </a:r>
                      <a:r>
                        <a:rPr lang="en-AU" sz="1400" dirty="0">
                          <a:latin typeface="+mn-lt"/>
                        </a:rPr>
                        <a:t>(office mgmt. </a:t>
                      </a:r>
                      <a:r>
                        <a:rPr lang="en-AU" sz="1000" dirty="0">
                          <a:latin typeface="+mn-lt"/>
                        </a:rPr>
                        <a:t>&amp;</a:t>
                      </a:r>
                      <a:r>
                        <a:rPr lang="en-AU" sz="1400" dirty="0">
                          <a:latin typeface="+mn-lt"/>
                        </a:rPr>
                        <a:t> supplies, rent, equip publicity, phone, software)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$100,946.00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$ 108,400.00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73905"/>
                  </a:ext>
                </a:extLst>
              </a:tr>
              <a:tr h="346420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Life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3,000.00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None in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2083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ASRHE 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6,611.00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11,000.00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52410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HERD 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$106,000.00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77,573.00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05329"/>
                  </a:ext>
                </a:extLst>
              </a:tr>
              <a:tr h="376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>
                          <a:latin typeface="+mn-lt"/>
                        </a:rPr>
                        <a:t>Publications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1,482.00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 3,400.00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793306"/>
                  </a:ext>
                </a:extLst>
              </a:tr>
              <a:tr h="533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>
                          <a:latin typeface="+mn-lt"/>
                        </a:rPr>
                        <a:t>HERDSA Website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4,455.00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 5,000.00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523255"/>
                  </a:ext>
                </a:extLst>
              </a:tr>
              <a:tr h="374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>
                          <a:latin typeface="+mn-lt"/>
                        </a:rPr>
                        <a:t>HERDSA 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 3,510.00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latin typeface="+mn-lt"/>
                        </a:rPr>
                        <a:t>$   18,000.00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165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6ED429-63A4-B1DA-EF0C-02CA644514DB}"/>
              </a:ext>
            </a:extLst>
          </p:cNvPr>
          <p:cNvSpPr txBox="1"/>
          <p:nvPr/>
        </p:nvSpPr>
        <p:spPr>
          <a:xfrm>
            <a:off x="304800" y="188640"/>
            <a:ext cx="99368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bg1"/>
                </a:solidFill>
                <a:latin typeface="+mj-lt"/>
              </a:rPr>
              <a:t>HERDSA Strategic Initiatives (incl new) 2025-2026</a:t>
            </a:r>
            <a:endParaRPr lang="en-AU" sz="36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071F84-A779-8F57-86D0-105CFF222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000105"/>
              </p:ext>
            </p:extLst>
          </p:nvPr>
        </p:nvGraphicFramePr>
        <p:xfrm>
          <a:off x="3036102" y="902231"/>
          <a:ext cx="8573071" cy="55618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156999900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4067708244"/>
                    </a:ext>
                  </a:extLst>
                </a:gridCol>
                <a:gridCol w="1615081">
                  <a:extLst>
                    <a:ext uri="{9D8B030D-6E8A-4147-A177-3AD203B41FA5}">
                      <a16:colId xmlns:a16="http://schemas.microsoft.com/office/drawing/2014/main" val="1559041202"/>
                    </a:ext>
                  </a:extLst>
                </a:gridCol>
                <a:gridCol w="1989438">
                  <a:extLst>
                    <a:ext uri="{9D8B030D-6E8A-4147-A177-3AD203B41FA5}">
                      <a16:colId xmlns:a16="http://schemas.microsoft.com/office/drawing/2014/main" val="1476198431"/>
                    </a:ext>
                  </a:extLst>
                </a:gridCol>
              </a:tblGrid>
              <a:tr h="353348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2024-2025 </a:t>
                      </a:r>
                    </a:p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2024-2025 </a:t>
                      </a:r>
                    </a:p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YTD Actuals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2025-2026 Proposed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43906"/>
                  </a:ext>
                </a:extLst>
              </a:tr>
              <a:tr h="463847">
                <a:tc>
                  <a:txBody>
                    <a:bodyPr/>
                    <a:lstStyle/>
                    <a:p>
                      <a:r>
                        <a:rPr lang="en-AU" dirty="0"/>
                        <a:t>Conference </a:t>
                      </a:r>
                      <a:r>
                        <a:rPr lang="en-AU" sz="1600" dirty="0"/>
                        <a:t>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$25,600.00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24,700.00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25,600.00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043471"/>
                  </a:ext>
                </a:extLst>
              </a:tr>
              <a:tr h="1179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Research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$35,000.00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$  26,815,.00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50,000.00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34278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/>
                        <a:t>Information Technologies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$47,760.00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26,245.00</a:t>
                      </a:r>
                    </a:p>
                    <a:p>
                      <a:r>
                        <a:rPr lang="en-AU" sz="1200" b="1" dirty="0">
                          <a:solidFill>
                            <a:srgbClr val="0070C0"/>
                          </a:solidFill>
                        </a:rPr>
                        <a:t>$   21,515.00 </a:t>
                      </a:r>
                      <a:r>
                        <a:rPr lang="en-AU" sz="1200" b="1" dirty="0" err="1">
                          <a:solidFill>
                            <a:srgbClr val="0070C0"/>
                          </a:solidFill>
                        </a:rPr>
                        <a:t>cfwd</a:t>
                      </a:r>
                      <a:endParaRPr lang="en-AU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solidFill>
                            <a:srgbClr val="010005"/>
                          </a:solidFill>
                        </a:rPr>
                        <a:t>$</a:t>
                      </a:r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AU" sz="1800" dirty="0">
                          <a:solidFill>
                            <a:srgbClr val="010005"/>
                          </a:solidFill>
                        </a:rPr>
                        <a:t>20.000.00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03218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/>
                        <a:t>HERDSA History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$12,000.00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8,000.00</a:t>
                      </a:r>
                    </a:p>
                    <a:p>
                      <a:r>
                        <a:rPr lang="en-AU" sz="1200" b="1" dirty="0">
                          <a:solidFill>
                            <a:srgbClr val="0070C0"/>
                          </a:solidFill>
                        </a:rPr>
                        <a:t>$ 4,000.00 c/</a:t>
                      </a:r>
                      <a:r>
                        <a:rPr lang="en-AU" sz="1200" b="1" dirty="0" err="1">
                          <a:solidFill>
                            <a:srgbClr val="0070C0"/>
                          </a:solidFill>
                        </a:rPr>
                        <a:t>fwd</a:t>
                      </a:r>
                      <a:endParaRPr lang="en-AU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b="1" dirty="0">
                          <a:solidFill>
                            <a:srgbClr val="0070C0"/>
                          </a:solidFill>
                        </a:rPr>
                        <a:t>   finalised</a:t>
                      </a:r>
                    </a:p>
                    <a:p>
                      <a:endParaRPr lang="en-AU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473324"/>
                  </a:ext>
                </a:extLst>
              </a:tr>
              <a:tr h="377950">
                <a:tc>
                  <a:txBody>
                    <a:bodyPr/>
                    <a:lstStyle/>
                    <a:p>
                      <a:r>
                        <a:rPr lang="en-AU" dirty="0"/>
                        <a:t>President Discretionary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5,000.00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52762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HERD Awards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1,500.00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1,500.00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1,500.00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02426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Life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3,000.00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3,000.00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>
                          <a:solidFill>
                            <a:srgbClr val="0070C0"/>
                          </a:solidFill>
                        </a:rPr>
                        <a:t>Next round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439286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 err="1"/>
                        <a:t>SoTL</a:t>
                      </a:r>
                      <a:r>
                        <a:rPr lang="en-AU" dirty="0"/>
                        <a:t>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$ 22,000.00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10,000.00</a:t>
                      </a:r>
                    </a:p>
                    <a:p>
                      <a:r>
                        <a:rPr lang="en-AU" sz="1200" b="1" dirty="0">
                          <a:solidFill>
                            <a:srgbClr val="0070C0"/>
                          </a:solidFill>
                        </a:rPr>
                        <a:t>$ 12,000.00 </a:t>
                      </a:r>
                      <a:r>
                        <a:rPr lang="en-AU" sz="1200" b="1" dirty="0" err="1">
                          <a:solidFill>
                            <a:srgbClr val="0070C0"/>
                          </a:solidFill>
                        </a:rPr>
                        <a:t>cfwd</a:t>
                      </a:r>
                      <a:r>
                        <a:rPr lang="en-AU" sz="1200" b="1" dirty="0">
                          <a:solidFill>
                            <a:srgbClr val="0070C0"/>
                          </a:solidFill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</a:t>
                      </a:r>
                      <a:r>
                        <a:rPr lang="en-AU" b="0" dirty="0">
                          <a:solidFill>
                            <a:schemeClr val="tx1"/>
                          </a:solidFill>
                        </a:rPr>
                        <a:t>6,000.00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25652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IT Consultant Project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20,000.00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77832"/>
                  </a:ext>
                </a:extLst>
              </a:tr>
              <a:tr h="505209">
                <a:tc>
                  <a:txBody>
                    <a:bodyPr/>
                    <a:lstStyle/>
                    <a:p>
                      <a:r>
                        <a:rPr lang="en-AU" dirty="0"/>
                        <a:t>Business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>
                          <a:solidFill>
                            <a:srgbClr val="0070C0"/>
                          </a:solidFill>
                        </a:rPr>
                        <a:t>Not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73864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$176,860.00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100,260.00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$128.100.00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273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622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6B4ED4F-DDF8-DC4D-1D2B-907AA3450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9753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</a:rPr>
              <a:t>Australian Branches </a:t>
            </a:r>
            <a:r>
              <a:rPr lang="en-US" altLang="en-US" sz="3600" dirty="0">
                <a:solidFill>
                  <a:schemeClr val="bg1"/>
                </a:solidFill>
              </a:rPr>
              <a:t>Funds held in Trust</a:t>
            </a:r>
          </a:p>
        </p:txBody>
      </p:sp>
      <p:graphicFrame>
        <p:nvGraphicFramePr>
          <p:cNvPr id="13389" name="Group 77">
            <a:extLst>
              <a:ext uri="{FF2B5EF4-FFF2-40B4-BE49-F238E27FC236}">
                <a16:creationId xmlns:a16="http://schemas.microsoft.com/office/drawing/2014/main" id="{0FA27082-67CD-F1A8-0F62-A2767850FD4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05033285"/>
              </p:ext>
            </p:extLst>
          </p:nvPr>
        </p:nvGraphicFramePr>
        <p:xfrm>
          <a:off x="1228165" y="2204865"/>
          <a:ext cx="10085294" cy="3311057"/>
        </p:xfrm>
        <a:graphic>
          <a:graphicData uri="http://schemas.openxmlformats.org/drawingml/2006/table">
            <a:tbl>
              <a:tblPr/>
              <a:tblGrid>
                <a:gridCol w="1325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6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5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57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5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1942">
                  <a:extLst>
                    <a:ext uri="{9D8B030D-6E8A-4147-A177-3AD203B41FA5}">
                      <a16:colId xmlns:a16="http://schemas.microsoft.com/office/drawing/2014/main" val="2526355551"/>
                    </a:ext>
                  </a:extLst>
                </a:gridCol>
              </a:tblGrid>
              <a:tr h="1043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June 2024 to31/05/25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QLD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VIC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TAS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NSW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Income (+)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$ 10,000.00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$ 2,769.00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$    810.00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Expenses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(-)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$ 601.00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$ 5,974.00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$ 1,590.00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</a:t>
                      </a:r>
                      <a:r>
                        <a:rPr lang="en-US" sz="1600" dirty="0"/>
                        <a:t>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6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Closing balances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at 31/5/25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$7,588.00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$19,675.00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$ 7,979.00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$13,101.00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$6,574.00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27FD1801-26D1-6E7B-9920-89746322E8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3326"/>
            <a:ext cx="10515600" cy="859789"/>
          </a:xfrm>
        </p:spPr>
        <p:txBody>
          <a:bodyPr/>
          <a:lstStyle/>
          <a:p>
            <a:pPr algn="l"/>
            <a:r>
              <a:rPr lang="en-AU" altLang="en-US" dirty="0">
                <a:solidFill>
                  <a:schemeClr val="bg1"/>
                </a:solidFill>
              </a:rPr>
              <a:t>HERDSA Bank Accounts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FC5F0E0-65F0-60DB-0602-EF99F46C31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7451224"/>
              </p:ext>
            </p:extLst>
          </p:nvPr>
        </p:nvGraphicFramePr>
        <p:xfrm>
          <a:off x="2135560" y="1600200"/>
          <a:ext cx="7488832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1837">
                  <a:extLst>
                    <a:ext uri="{9D8B030D-6E8A-4147-A177-3AD203B41FA5}">
                      <a16:colId xmlns:a16="http://schemas.microsoft.com/office/drawing/2014/main" val="101371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ACCOUNT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As at 31/5/2024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As at 31/5/2025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rgbClr val="9FBE2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dirty="0"/>
                    </a:p>
                  </a:txBody>
                  <a:tcPr>
                    <a:solidFill>
                      <a:srgbClr val="9FBE2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dirty="0"/>
                    </a:p>
                  </a:txBody>
                  <a:tcPr>
                    <a:solidFill>
                      <a:srgbClr val="9FBE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59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HERDSA Term Deposit Macquarie Bank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rgbClr val="9FBE2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$256,969.00</a:t>
                      </a:r>
                    </a:p>
                  </a:txBody>
                  <a:tcPr>
                    <a:solidFill>
                      <a:srgbClr val="9FBE2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$269,351.00</a:t>
                      </a:r>
                    </a:p>
                  </a:txBody>
                  <a:tcPr>
                    <a:solidFill>
                      <a:srgbClr val="9FBE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Australia – Commonwealth Bank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$346.781.00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$556,473.00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New Zealand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$24,993.00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$8,330.00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5740039-FF1A-7FDC-63D5-6167C470E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6101" y="409599"/>
            <a:ext cx="10588626" cy="965237"/>
          </a:xfrm>
        </p:spPr>
        <p:txBody>
          <a:bodyPr/>
          <a:lstStyle/>
          <a:p>
            <a:pPr algn="l" eaLnBrk="1" hangingPunct="1"/>
            <a:r>
              <a:rPr lang="en-AU" altLang="en-US" sz="4000" b="1" dirty="0">
                <a:solidFill>
                  <a:schemeClr val="bg1"/>
                </a:solidFill>
              </a:rPr>
              <a:t>Recommendations for AGM Ratification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B4739-77CA-8ACF-EA2D-6022646A4EFF}"/>
              </a:ext>
            </a:extLst>
          </p:cNvPr>
          <p:cNvSpPr txBox="1"/>
          <p:nvPr/>
        </p:nvSpPr>
        <p:spPr>
          <a:xfrm>
            <a:off x="546101" y="1416254"/>
            <a:ext cx="9305926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a typeface="ＭＳ Ｐゴシック" pitchFamily="34" charset="-128"/>
              </a:rPr>
              <a:t>That amended HERDSA Constitution (29</a:t>
            </a:r>
            <a:r>
              <a:rPr lang="en-US" sz="2400" baseline="30000" dirty="0">
                <a:solidFill>
                  <a:schemeClr val="bg1"/>
                </a:solidFill>
                <a:ea typeface="ＭＳ Ｐゴシック" pitchFamily="34" charset="-128"/>
              </a:rPr>
              <a:t>th</a:t>
            </a:r>
            <a:r>
              <a:rPr lang="en-US" sz="2400" dirty="0">
                <a:solidFill>
                  <a:schemeClr val="bg1"/>
                </a:solidFill>
                <a:ea typeface="ＭＳ Ｐゴシック" pitchFamily="34" charset="-128"/>
              </a:rPr>
              <a:t> June 2017) be ratified. (circulated to members in June 2025)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a typeface="ＭＳ Ｐゴシック" pitchFamily="34" charset="-128"/>
              </a:rPr>
              <a:t>That the elected 2025-2027 Executive Members be ratified 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ea typeface="ＭＳ Ｐゴシック" pitchFamily="34" charset="-128"/>
              </a:rPr>
              <a:t>That </a:t>
            </a:r>
            <a:r>
              <a:rPr lang="en-US" sz="2400" dirty="0" err="1">
                <a:solidFill>
                  <a:schemeClr val="bg1"/>
                </a:solidFill>
                <a:ea typeface="ＭＳ Ｐゴシック" pitchFamily="34" charset="-128"/>
              </a:rPr>
              <a:t>Santendra</a:t>
            </a:r>
            <a:r>
              <a:rPr lang="en-US" sz="2400" dirty="0">
                <a:solidFill>
                  <a:schemeClr val="bg1"/>
                </a:solidFill>
                <a:ea typeface="ＭＳ Ｐゴシック" pitchFamily="34" charset="-128"/>
              </a:rPr>
              <a:t> Kumar be appointed as HERDSA auditor for the 2025-2026 year.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AU" sz="2400" dirty="0">
                <a:solidFill>
                  <a:schemeClr val="bg1"/>
                </a:solidFill>
                <a:ea typeface="ＭＳ Ｐゴシック" pitchFamily="34" charset="-128"/>
              </a:rPr>
              <a:t>That the 2024-2025 budget expenditure be ratified. 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AU" sz="2400" dirty="0">
                <a:solidFill>
                  <a:schemeClr val="bg1"/>
                </a:solidFill>
                <a:ea typeface="ＭＳ Ｐゴシック" pitchFamily="34" charset="-128"/>
              </a:rPr>
              <a:t>2025 – 2026 Strategic Initiatives project expenditure be ratified.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AU" sz="2400" dirty="0">
                <a:solidFill>
                  <a:schemeClr val="bg1"/>
                </a:solidFill>
                <a:ea typeface="ＭＳ Ｐゴシック" pitchFamily="34" charset="-128"/>
              </a:rPr>
              <a:t>That the 2024-2025 audited accounts be ratified</a:t>
            </a:r>
          </a:p>
          <a:p>
            <a:pPr>
              <a:spcBef>
                <a:spcPct val="50000"/>
              </a:spcBef>
              <a:defRPr/>
            </a:pPr>
            <a:r>
              <a:rPr lang="en-AU" sz="2800" dirty="0">
                <a:solidFill>
                  <a:schemeClr val="bg1"/>
                </a:solidFill>
                <a:ea typeface="ＭＳ Ｐゴシック" pitchFamily="34" charset="-128"/>
              </a:rPr>
              <a:t>	</a:t>
            </a:r>
            <a:r>
              <a:rPr lang="en-AU" dirty="0">
                <a:solidFill>
                  <a:schemeClr val="bg1"/>
                </a:solidFill>
                <a:ea typeface="ＭＳ Ｐゴシック" pitchFamily="34" charset="-128"/>
              </a:rPr>
              <a:t>Copies circulated to members at entry.</a:t>
            </a:r>
          </a:p>
          <a:p>
            <a:pPr>
              <a:spcBef>
                <a:spcPct val="50000"/>
              </a:spcBef>
              <a:defRPr/>
            </a:pPr>
            <a:r>
              <a:rPr lang="en-AU" dirty="0">
                <a:solidFill>
                  <a:schemeClr val="bg1"/>
                </a:solidFill>
                <a:ea typeface="ＭＳ Ｐゴシック" pitchFamily="34" charset="-128"/>
              </a:rPr>
              <a:t>	Full audited accounts available on HERDSA members website.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AU" sz="2800" b="1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F6558-10D1-1743-F354-47A39552B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FDD038-CC51-0349-736D-24BC64A1B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85" y="1039495"/>
            <a:ext cx="10383030" cy="48106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AU" dirty="0">
                <a:solidFill>
                  <a:schemeClr val="bg1"/>
                </a:solidFill>
              </a:rPr>
              <a:t>For AGM Ratification - </a:t>
            </a:r>
            <a:r>
              <a:rPr lang="en-GB" dirty="0">
                <a:solidFill>
                  <a:schemeClr val="bg1"/>
                </a:solidFill>
              </a:rPr>
              <a:t>Clauses 4a, 6b and 5b (in Bylaws)</a:t>
            </a:r>
            <a:br>
              <a:rPr lang="en-GB" dirty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“In addition, the convenor of the immediate next and subsequent annual conferences will be </a:t>
            </a:r>
            <a:r>
              <a:rPr lang="en-GB" strike="sngStrike" dirty="0">
                <a:solidFill>
                  <a:srgbClr val="FFFF00"/>
                </a:solidFill>
              </a:rPr>
              <a:t>ex-officio members of the Executive</a:t>
            </a:r>
            <a:r>
              <a:rPr lang="en-GB" dirty="0">
                <a:solidFill>
                  <a:srgbClr val="FFFF00"/>
                </a:solidFill>
              </a:rPr>
              <a:t> </a:t>
            </a:r>
            <a:r>
              <a:rPr lang="en-GB" dirty="0">
                <a:solidFill>
                  <a:schemeClr val="bg1"/>
                </a:solidFill>
              </a:rPr>
              <a:t>Officers of HERDSA until the conclusion of the respective conferences.” (4a)</a:t>
            </a:r>
          </a:p>
          <a:p>
            <a:r>
              <a:rPr lang="en-GB" dirty="0">
                <a:solidFill>
                  <a:schemeClr val="bg1"/>
                </a:solidFill>
              </a:rPr>
              <a:t>“The conference convenor will, for the duration of a period determined by the Executive, be an </a:t>
            </a:r>
            <a:r>
              <a:rPr lang="en-GB" strike="sngStrike" dirty="0">
                <a:solidFill>
                  <a:srgbClr val="FFFF00"/>
                </a:solidFill>
              </a:rPr>
              <a:t>ex-officio member of the Executive</a:t>
            </a:r>
            <a:r>
              <a:rPr lang="en-GB" dirty="0">
                <a:solidFill>
                  <a:srgbClr val="FFFF00"/>
                </a:solidFill>
              </a:rPr>
              <a:t> </a:t>
            </a:r>
            <a:r>
              <a:rPr lang="en-GB" dirty="0">
                <a:solidFill>
                  <a:schemeClr val="bg1"/>
                </a:solidFill>
              </a:rPr>
              <a:t>Officer of HERDSA” (6b)</a:t>
            </a:r>
          </a:p>
          <a:p>
            <a:r>
              <a:rPr lang="en-GB" dirty="0">
                <a:solidFill>
                  <a:schemeClr val="bg1"/>
                </a:solidFill>
              </a:rPr>
              <a:t>“The conference convenors of the immediate next and subsequent annual HERDSA conferences should be appointed as </a:t>
            </a:r>
            <a:r>
              <a:rPr lang="en-GB" strike="sngStrike" dirty="0">
                <a:solidFill>
                  <a:srgbClr val="FFFF00"/>
                </a:solidFill>
              </a:rPr>
              <a:t>ex-officio members of the Executive and remain a member of the Executive</a:t>
            </a:r>
            <a:r>
              <a:rPr lang="en-GB" dirty="0">
                <a:solidFill>
                  <a:srgbClr val="FFFF00"/>
                </a:solidFill>
              </a:rPr>
              <a:t> </a:t>
            </a:r>
            <a:r>
              <a:rPr lang="en-GB" dirty="0">
                <a:solidFill>
                  <a:schemeClr val="bg1"/>
                </a:solidFill>
              </a:rPr>
              <a:t> Officers of HERDSA and remain Officers of HERDSA until the conclusion of the respective conference” (5b)  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F5CE76-4F96-2F3F-285A-495EA4C3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179706"/>
            <a:ext cx="10711543" cy="859789"/>
          </a:xfrm>
        </p:spPr>
        <p:txBody>
          <a:bodyPr>
            <a:normAutofit fontScale="90000"/>
          </a:bodyPr>
          <a:lstStyle/>
          <a:p>
            <a:pPr algn="l"/>
            <a:r>
              <a:rPr lang="en-AU" dirty="0"/>
              <a:t>HERDSA CONSTITUTION</a:t>
            </a:r>
            <a:br>
              <a:rPr lang="en-AU" dirty="0"/>
            </a:br>
            <a:endParaRPr lang="en-A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4C58D83-43FA-F02D-AF28-33C65E645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Please view 4a, 6b and 5b (in Bylaws)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D3ADE97-BC5E-A941-61F5-0CA70165E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Please view 4a, 6b and 5b (in Bylaws)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12358A7-9D48-BC94-6553-090819594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Please view 4a, 6b and 5b (in Bylaws)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189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D617-D7C3-D563-8CD8-0DBC0A143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0993EA-0CB7-6308-5E0E-C9951D1D7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85" y="1039495"/>
            <a:ext cx="10383030" cy="48106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AU" dirty="0">
                <a:solidFill>
                  <a:schemeClr val="bg1"/>
                </a:solidFill>
              </a:rPr>
              <a:t>For AGM Ratification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r>
              <a:rPr lang="en-AU" dirty="0">
                <a:solidFill>
                  <a:schemeClr val="bg1"/>
                </a:solidFill>
              </a:rPr>
              <a:t>Prof Michelle Picard</a:t>
            </a:r>
          </a:p>
          <a:p>
            <a:r>
              <a:rPr lang="en-AU" dirty="0">
                <a:solidFill>
                  <a:schemeClr val="bg1"/>
                </a:solidFill>
              </a:rPr>
              <a:t>A/Prof Eva Heinrich</a:t>
            </a:r>
          </a:p>
          <a:p>
            <a:r>
              <a:rPr lang="en-AU" dirty="0">
                <a:solidFill>
                  <a:schemeClr val="bg1"/>
                </a:solidFill>
              </a:rPr>
              <a:t>A/Prof Alice Brown</a:t>
            </a:r>
          </a:p>
          <a:p>
            <a:r>
              <a:rPr lang="en-AU" dirty="0">
                <a:solidFill>
                  <a:schemeClr val="bg1"/>
                </a:solidFill>
              </a:rPr>
              <a:t>A/Prof Kathie </a:t>
            </a:r>
            <a:r>
              <a:rPr lang="en-AU" dirty="0" err="1">
                <a:solidFill>
                  <a:schemeClr val="bg1"/>
                </a:solidFill>
              </a:rPr>
              <a:t>Ardzejewska</a:t>
            </a:r>
            <a:r>
              <a:rPr lang="en-AU" dirty="0">
                <a:solidFill>
                  <a:schemeClr val="bg1"/>
                </a:solidFill>
              </a:rPr>
              <a:t>	</a:t>
            </a:r>
          </a:p>
          <a:p>
            <a:r>
              <a:rPr lang="en-AU" dirty="0">
                <a:solidFill>
                  <a:schemeClr val="bg1"/>
                </a:solidFill>
              </a:rPr>
              <a:t>Dr Pranit Anand</a:t>
            </a:r>
          </a:p>
          <a:p>
            <a:r>
              <a:rPr lang="en-AU" dirty="0">
                <a:solidFill>
                  <a:schemeClr val="bg1"/>
                </a:solidFill>
              </a:rPr>
              <a:t>Dr Tania Leach</a:t>
            </a:r>
          </a:p>
          <a:p>
            <a:r>
              <a:rPr lang="en-AU" dirty="0">
                <a:solidFill>
                  <a:schemeClr val="bg1"/>
                </a:solidFill>
              </a:rPr>
              <a:t>Dr Lilia </a:t>
            </a:r>
            <a:r>
              <a:rPr lang="en-AU" dirty="0" err="1">
                <a:solidFill>
                  <a:schemeClr val="bg1"/>
                </a:solidFill>
              </a:rPr>
              <a:t>Mantai</a:t>
            </a:r>
            <a:r>
              <a:rPr lang="en-AU" dirty="0">
                <a:solidFill>
                  <a:schemeClr val="bg1"/>
                </a:solidFill>
              </a:rPr>
              <a:t>		</a:t>
            </a:r>
          </a:p>
          <a:p>
            <a:r>
              <a:rPr lang="en-AU" dirty="0">
                <a:solidFill>
                  <a:schemeClr val="bg1"/>
                </a:solidFill>
              </a:rPr>
              <a:t>Dr Manisha Thakkar</a:t>
            </a:r>
          </a:p>
          <a:p>
            <a:r>
              <a:rPr lang="en-AU" dirty="0">
                <a:solidFill>
                  <a:schemeClr val="bg1"/>
                </a:solidFill>
              </a:rPr>
              <a:t>Dr Lee Partridge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47AB01-49C7-9292-EB0B-DFE842CF7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179706"/>
            <a:ext cx="10711543" cy="859789"/>
          </a:xfrm>
        </p:spPr>
        <p:txBody>
          <a:bodyPr>
            <a:normAutofit fontScale="90000"/>
          </a:bodyPr>
          <a:lstStyle/>
          <a:p>
            <a:pPr algn="l"/>
            <a:r>
              <a:rPr lang="en-AU" dirty="0"/>
              <a:t>2025 - 2027 Executive Members Election</a:t>
            </a:r>
            <a:br>
              <a:rPr lang="en-AU" dirty="0"/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1701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14E9C3-56A4-4A1F-B3F8-3BA1E50E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419850"/>
            <a:ext cx="6691781" cy="660511"/>
          </a:xfrm>
        </p:spPr>
        <p:txBody>
          <a:bodyPr/>
          <a:lstStyle/>
          <a:p>
            <a:r>
              <a:rPr lang="en-US" sz="4800" dirty="0"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  <a:t>Explore Opportunities with </a:t>
            </a:r>
            <a:r>
              <a:rPr lang="en-US" sz="48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  <a:t>HERDSA</a:t>
            </a:r>
            <a:br>
              <a:rPr lang="en-US" sz="48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Lato Black" panose="020F0502020204030203" pitchFamily="34" charset="0"/>
              </a:rPr>
            </a:br>
            <a:endParaRPr lang="en-AU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B6A9EEE-0B0D-4498-93E8-CB2A01BD87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" r="2329"/>
          <a:stretch>
            <a:fillRect/>
          </a:stretch>
        </p:blipFill>
        <p:spPr>
          <a:xfrm>
            <a:off x="7354111" y="0"/>
            <a:ext cx="4837890" cy="6858000"/>
          </a:xfrm>
        </p:spPr>
      </p:pic>
    </p:spTree>
    <p:extLst>
      <p:ext uri="{BB962C8B-B14F-4D97-AF65-F5344CB8AC3E}">
        <p14:creationId xmlns:p14="http://schemas.microsoft.com/office/powerpoint/2010/main" val="1947276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2E2085-9A82-4FDE-AAFF-41B212537555}"/>
              </a:ext>
            </a:extLst>
          </p:cNvPr>
          <p:cNvSpPr/>
          <p:nvPr/>
        </p:nvSpPr>
        <p:spPr>
          <a:xfrm>
            <a:off x="695208" y="2767280"/>
            <a:ext cx="5902202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Thank You!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261849"/>
      </p:ext>
    </p:extLst>
  </p:cSld>
  <p:clrMapOvr>
    <a:masterClrMapping/>
  </p:clrMapOvr>
</p:sld>
</file>

<file path=ppt/theme/theme1.xml><?xml version="1.0" encoding="utf-8"?>
<a:theme xmlns:a="http://schemas.openxmlformats.org/drawingml/2006/main" name="HERDSA Theme">
  <a:themeElements>
    <a:clrScheme name="HERDSA">
      <a:dk1>
        <a:srgbClr val="282828"/>
      </a:dk1>
      <a:lt1>
        <a:sysClr val="window" lastClr="FFFFFF"/>
      </a:lt1>
      <a:dk2>
        <a:srgbClr val="222222"/>
      </a:dk2>
      <a:lt2>
        <a:srgbClr val="E7E6E6"/>
      </a:lt2>
      <a:accent1>
        <a:srgbClr val="A8C355"/>
      </a:accent1>
      <a:accent2>
        <a:srgbClr val="282828"/>
      </a:accent2>
      <a:accent3>
        <a:srgbClr val="B0D24C"/>
      </a:accent3>
      <a:accent4>
        <a:srgbClr val="343A40"/>
      </a:accent4>
      <a:accent5>
        <a:srgbClr val="425573"/>
      </a:accent5>
      <a:accent6>
        <a:srgbClr val="3C5700"/>
      </a:accent6>
      <a:hlink>
        <a:srgbClr val="222222"/>
      </a:hlink>
      <a:folHlink>
        <a:srgbClr val="C5D96F"/>
      </a:folHlink>
    </a:clrScheme>
    <a:fontScheme name="HERDSA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2D0E0FF3C920478E09DA5B55C29136" ma:contentTypeVersion="3" ma:contentTypeDescription="Create a new document." ma:contentTypeScope="" ma:versionID="d95047e31adb13529e424ef634bfaf7f">
  <xsd:schema xmlns:xsd="http://www.w3.org/2001/XMLSchema" xmlns:xs="http://www.w3.org/2001/XMLSchema" xmlns:p="http://schemas.microsoft.com/office/2006/metadata/properties" xmlns:ns2="c8198fd0-cf5b-455d-9388-f902a5ca8790" targetNamespace="http://schemas.microsoft.com/office/2006/metadata/properties" ma:root="true" ma:fieldsID="0af1a908a4a8d1e46d6a0c44bd692dca" ns2:_="">
    <xsd:import namespace="c8198fd0-cf5b-455d-9388-f902a5ca87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98fd0-cf5b-455d-9388-f902a5ca87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86861B-3071-4996-B9D2-CEE8333B05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E0FFB2-F2DA-437A-93F0-C0E7BDE2D2A5}">
  <ds:schemaRefs>
    <ds:schemaRef ds:uri="http://schemas.openxmlformats.org/package/2006/metadata/core-properties"/>
    <ds:schemaRef ds:uri="http://purl.org/dc/elements/1.1/"/>
    <ds:schemaRef ds:uri="http://purl.org/dc/dcmitype/"/>
    <ds:schemaRef ds:uri="c8198fd0-cf5b-455d-9388-f902a5ca8790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8C14D4-EEE5-45FF-87F5-12C37FC850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98fd0-cf5b-455d-9388-f902a5ca87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4407</TotalTime>
  <Words>2574</Words>
  <Application>Microsoft Office PowerPoint</Application>
  <PresentationFormat>Widescreen</PresentationFormat>
  <Paragraphs>542</Paragraphs>
  <Slides>33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MS PGothic</vt:lpstr>
      <vt:lpstr>Aptos</vt:lpstr>
      <vt:lpstr>Arial</vt:lpstr>
      <vt:lpstr>Calibri</vt:lpstr>
      <vt:lpstr>Segoe UI</vt:lpstr>
      <vt:lpstr>Segoe UI Black</vt:lpstr>
      <vt:lpstr>Times New Roman</vt:lpstr>
      <vt:lpstr>HERDSA Theme</vt:lpstr>
      <vt:lpstr>PowerPoint Presentation</vt:lpstr>
      <vt:lpstr>Acknowledgement of Country </vt:lpstr>
      <vt:lpstr>Agenda</vt:lpstr>
      <vt:lpstr>PowerPoint Presentation</vt:lpstr>
      <vt:lpstr>PowerPoint Presentation</vt:lpstr>
      <vt:lpstr>HERDSA Executive (2023-2025)</vt:lpstr>
      <vt:lpstr>HERDSA Officers/Other Positions</vt:lpstr>
      <vt:lpstr>2025 Conference Organising Committee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HERDSA 2027 &amp; 2028</vt:lpstr>
      <vt:lpstr> HERDSA AGM 9 July 2025 Perth Convention and Exhibition Centre </vt:lpstr>
      <vt:lpstr>Overview of Accounts</vt:lpstr>
      <vt:lpstr>PowerPoint Presentation</vt:lpstr>
      <vt:lpstr>PowerPoint Presentation</vt:lpstr>
      <vt:lpstr>Major Income Sources</vt:lpstr>
      <vt:lpstr>PowerPoint Presentation</vt:lpstr>
      <vt:lpstr>PowerPoint Presentation</vt:lpstr>
      <vt:lpstr>Australian Branches Funds held in Trust</vt:lpstr>
      <vt:lpstr>HERDSA Bank Accounts</vt:lpstr>
      <vt:lpstr>Recommendations for AGM Ratification</vt:lpstr>
      <vt:lpstr>HERDSA CONSTITUTION </vt:lpstr>
      <vt:lpstr>2025 - 2027 Executive Members Election </vt:lpstr>
      <vt:lpstr>Explore Opportunities with HERDSA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</dc:creator>
  <cp:lastModifiedBy>Jennifer Ungaro</cp:lastModifiedBy>
  <cp:revision>645</cp:revision>
  <dcterms:created xsi:type="dcterms:W3CDTF">2018-05-01T04:21:16Z</dcterms:created>
  <dcterms:modified xsi:type="dcterms:W3CDTF">2025-07-09T03:09:59Z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0x010100102D0E0FF3C920478E09DA5B55C29136</vt:lpwstr>
  </property>
</Properties>
</file>