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36"/>
  </p:notesMasterIdLst>
  <p:sldIdLst>
    <p:sldId id="256" r:id="rId4"/>
    <p:sldId id="341" r:id="rId5"/>
    <p:sldId id="319" r:id="rId6"/>
    <p:sldId id="336" r:id="rId7"/>
    <p:sldId id="356" r:id="rId8"/>
    <p:sldId id="317" r:id="rId9"/>
    <p:sldId id="327" r:id="rId10"/>
    <p:sldId id="335" r:id="rId11"/>
    <p:sldId id="342" r:id="rId12"/>
    <p:sldId id="363" r:id="rId13"/>
    <p:sldId id="357" r:id="rId14"/>
    <p:sldId id="312" r:id="rId15"/>
    <p:sldId id="362" r:id="rId16"/>
    <p:sldId id="361" r:id="rId17"/>
    <p:sldId id="331" r:id="rId18"/>
    <p:sldId id="360" r:id="rId19"/>
    <p:sldId id="359" r:id="rId20"/>
    <p:sldId id="364" r:id="rId21"/>
    <p:sldId id="329" r:id="rId22"/>
    <p:sldId id="326" r:id="rId23"/>
    <p:sldId id="338" r:id="rId24"/>
    <p:sldId id="291" r:id="rId25"/>
    <p:sldId id="292" r:id="rId26"/>
    <p:sldId id="358" r:id="rId27"/>
    <p:sldId id="294" r:id="rId28"/>
    <p:sldId id="296" r:id="rId29"/>
    <p:sldId id="365" r:id="rId30"/>
    <p:sldId id="352" r:id="rId31"/>
    <p:sldId id="299" r:id="rId32"/>
    <p:sldId id="353" r:id="rId33"/>
    <p:sldId id="354" r:id="rId34"/>
    <p:sldId id="347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A265C2-948E-4AFF-9BD0-95BEBE825DC5}" v="23" dt="2024-06-30T07:04:04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6" autoAdjust="0"/>
    <p:restoredTop sz="94870" autoAdjust="0"/>
  </p:normalViewPr>
  <p:slideViewPr>
    <p:cSldViewPr>
      <p:cViewPr varScale="1">
        <p:scale>
          <a:sx n="76" d="100"/>
          <a:sy n="76" d="100"/>
        </p:scale>
        <p:origin x="504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6264B0-82B3-8981-6A4B-9A0AA637C5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EFD26F-BB1E-1FD9-120D-E4A2792B8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74F348-97AB-9040-9493-F43BB8E72CE4}" type="datetimeFigureOut">
              <a:rPr lang="en-AU"/>
              <a:pPr>
                <a:defRPr/>
              </a:pPr>
              <a:t>10/07/2024</a:t>
            </a:fld>
            <a:endParaRPr lang="en-A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E8E9F9-58E9-E477-9BA9-7E4AE9FC30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3B5D71-B1F9-743B-10F0-4423DB24D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6C478-2D7F-7862-D0EB-026A7E03C7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B2790-9676-F608-D462-50A3F56A6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54FF1E-B89F-DC48-A3E1-3D20A804F2E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235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1C4695-81E4-7443-A1CA-6CB7A2BD8A53}" type="slidenum">
              <a:rPr lang="en-AU" altLang="en-US" smtClean="0"/>
              <a:pPr/>
              <a:t>20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404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C12491C0-983F-990B-53DE-9CA270AD5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94EB09A-CC21-5A0F-C575-5CEEAF6AB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887DB04E-A37B-7508-E096-4FD8A719F4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739114-1E55-A74C-A420-0F6175BD891C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24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DD558EE9-FB66-3D21-3774-EC0B242DFD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A0583D5-890A-7B5B-8A36-3E4ED72E2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0AF59E10-EE61-EBA6-E231-8A135278B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6DE8B4-CFD3-0349-BB58-27A8EE6F096B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26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AU" sz="1200" b="1" i="0" u="none" strike="noStrike" kern="1200" dirty="0">
                <a:solidFill>
                  <a:srgbClr val="000000"/>
                </a:solidFill>
                <a:effectLst/>
                <a:highlight>
                  <a:srgbClr val="E8E8ED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$    1,500.00</a:t>
            </a:r>
            <a:endParaRPr lang="en-AU" sz="1200" b="0" i="0" u="none" strike="noStrike" dirty="0">
              <a:effectLst/>
              <a:highlight>
                <a:srgbClr val="E8E8ED"/>
              </a:highlight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AU" sz="1200" b="0" i="0" u="none" strike="noStrike" kern="1200" dirty="0">
                <a:solidFill>
                  <a:srgbClr val="000000"/>
                </a:solidFill>
                <a:effectLst/>
                <a:highlight>
                  <a:srgbClr val="CDCDDA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$    2,000.00</a:t>
            </a:r>
            <a:endParaRPr lang="en-AU" sz="1200" b="0" i="0" u="none" strike="noStrike" dirty="0">
              <a:effectLst/>
              <a:highlight>
                <a:srgbClr val="CDCDDA"/>
              </a:highlight>
              <a:latin typeface="Arial" panose="020B0604020202020204" pitchFamily="34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54FF1E-B89F-DC48-A3E1-3D20A804F2E0}" type="slidenum">
              <a:rPr lang="en-AU" altLang="en-US" smtClean="0"/>
              <a:pPr>
                <a:defRPr/>
              </a:pPr>
              <a:t>27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63184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54FF1E-B89F-DC48-A3E1-3D20A804F2E0}" type="slidenum">
              <a:rPr lang="en-AU" altLang="en-US" smtClean="0"/>
              <a:pPr>
                <a:defRPr/>
              </a:pPr>
              <a:t>28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54725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EA8B549-2F82-2C35-B1E5-B391879E6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0C24F644-3F8E-74AE-DCC2-49CEB142B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B724143-AFCF-2B39-CD65-3D54603A73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2B85A-1A65-674C-94C4-EF5DF595F468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29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353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787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84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55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126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55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63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601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27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185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329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237626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39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2596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  <a:lvl5pPr>
              <a:defRPr>
                <a:solidFill>
                  <a:srgbClr val="FFFF00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21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8191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3740224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000">
                <a:solidFill>
                  <a:srgbClr val="FFFF00"/>
                </a:solidFill>
              </a:defRPr>
            </a:lvl3pPr>
            <a:lvl4pPr>
              <a:defRPr sz="1800">
                <a:solidFill>
                  <a:srgbClr val="FFFF00"/>
                </a:solidFill>
              </a:defRPr>
            </a:lvl4pPr>
            <a:lvl5pPr>
              <a:defRPr sz="1800">
                <a:solidFill>
                  <a:srgbClr val="FFFF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000">
                <a:solidFill>
                  <a:srgbClr val="FFFF00"/>
                </a:solidFill>
              </a:defRPr>
            </a:lvl3pPr>
            <a:lvl4pPr>
              <a:defRPr sz="1800">
                <a:solidFill>
                  <a:srgbClr val="FFFF00"/>
                </a:solidFill>
              </a:defRPr>
            </a:lvl4pPr>
            <a:lvl5pPr>
              <a:defRPr sz="1800">
                <a:solidFill>
                  <a:srgbClr val="FFFF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2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29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82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070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942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7752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62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28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66867-4951-35AA-C797-BD7D117EF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044D2C-C3CA-2F29-2F6D-907FDC202A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8FBC71-9B06-AE23-4973-5BCD8BBA0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1633-CDE6-1F4D-AFC4-6C88988DA0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983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37B1B9-D204-A424-E752-64ECFD87F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6BD92-412B-D2DE-E133-3AE2B9BDF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5EB84-4188-281B-0D53-D1A0C6122B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C83E5-970B-2848-B43B-54ED6B88CE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720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6F4679-4695-45A9-8CA0-246AB5D3E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538630-25FB-A573-AACD-62C261622B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A954B0-7633-5833-E33B-AF7EF9BAA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2430F-927B-5848-82A4-7D1B35E521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532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4BBC6C-432A-1B47-BA4E-A6744A05D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D266D-BA42-6D9E-84DC-6CFB9BBBF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55CE7E-BCC5-5692-5727-50B262AF80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130B-D5C0-D14F-9FF3-61CCE8771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478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4C58AF7-265A-CAA1-1EC2-271E8675C0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886C96-9BE2-7248-6F51-3D0948188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DFA77C-2B43-0831-F65D-D34E48BE08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E6CFD-6E9D-284E-ACB5-103F61B86B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5681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4F1920-E447-245D-4B58-556401499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A5BE3E-2EFA-5629-7F61-FFAD8C243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ACDA2F-BFFD-5ED1-700B-8415F34F4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E0ED9-E926-F541-920E-B92612171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33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46576C-A3CB-B96E-C5C5-C55A1D0C7F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07A71BB-E182-0591-203E-4DC5C94D85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F82635-CFEF-B645-FA29-92935C442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E2BF0-B416-7E44-9D31-E023FF0124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025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E841D-BCDC-374E-78A8-B30ED78E6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6E78AA-A9BA-6AEE-C29E-5C9CAD1DA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0F6AF-B672-B66A-EE32-2C5280DC4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669CF-C653-8440-99F8-34519B698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952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F227F-7CD1-AD6F-CC1C-CE7E5EFD4D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3313F-7CF1-9E5C-1B47-7D5A2263E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EB5D2F-D66C-4362-93A5-F0FE5330B1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EF77E-C6B4-8143-8276-71061D8407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50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83DD1D-28FB-DC2D-1705-827EF1B4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F28C9C-93DA-E4D0-ABB8-7FE827C04E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54A76F-C13B-4D77-3059-F15A550385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8DD0E-6E39-B547-A661-8E43830D7A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550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226E8-CA11-02A3-C90F-CB1B4D4B77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25DBB8-33B5-60C2-1B9B-72A26E6D07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201A36-1A5B-F596-39BC-2FF2E402FF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11675-24D0-CF47-ADB4-15F14868B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820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C0F7AC-B9AB-1B56-C5A5-4815EF829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668F9E-FAEB-8727-738A-375AD4DBF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D97B8C-D7EB-4F62-6B18-1712C3D6C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5B5A4-D544-8746-904F-6AD2643C4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650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E10C64-3D17-2DAF-B0A7-8A24C909C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28F54-E4FD-4881-4902-C483907A9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6B7B0B-BA31-9952-62A9-40B9ED9692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77225-82FD-3748-81C9-15D89D9089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98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>
            <a:extLst>
              <a:ext uri="{FF2B5EF4-FFF2-40B4-BE49-F238E27FC236}">
                <a16:creationId xmlns:a16="http://schemas.microsoft.com/office/drawing/2014/main" id="{AD48476F-EED0-FF0E-E062-2E75BF221B6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48150" y="4653136"/>
            <a:ext cx="8652038" cy="2116137"/>
            <a:chOff x="113" y="2967"/>
            <a:chExt cx="5216" cy="1333"/>
          </a:xfrm>
        </p:grpSpPr>
        <p:sp>
          <p:nvSpPr>
            <p:cNvPr id="1028" name="Text Box 7">
              <a:extLst>
                <a:ext uri="{FF2B5EF4-FFF2-40B4-BE49-F238E27FC236}">
                  <a16:creationId xmlns:a16="http://schemas.microsoft.com/office/drawing/2014/main" id="{C62D2248-ADCB-5B30-021E-A285CF253E98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176" y="4108"/>
              <a:ext cx="3153" cy="1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en-US" sz="1400">
                  <a:solidFill>
                    <a:srgbClr val="B8D348"/>
                  </a:solidFill>
                  <a:latin typeface="Kabel Bk BT" pitchFamily="34" charset="0"/>
                </a:rPr>
                <a:t>Higher Education Research and Development Society of Australasia </a:t>
              </a:r>
            </a:p>
          </p:txBody>
        </p:sp>
        <p:pic>
          <p:nvPicPr>
            <p:cNvPr id="1029" name="Picture 10" descr="text_logo">
              <a:extLst>
                <a:ext uri="{FF2B5EF4-FFF2-40B4-BE49-F238E27FC236}">
                  <a16:creationId xmlns:a16="http://schemas.microsoft.com/office/drawing/2014/main" id="{0B2C46CE-0C57-A743-1C70-F5E3F5B58E5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3790"/>
              <a:ext cx="1572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12" descr="logo">
              <a:extLst>
                <a:ext uri="{FF2B5EF4-FFF2-40B4-BE49-F238E27FC236}">
                  <a16:creationId xmlns:a16="http://schemas.microsoft.com/office/drawing/2014/main" id="{C438D5DF-978B-5691-4A8E-A5FE7CC5289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67"/>
              <a:ext cx="1406" cy="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7" name="Picture 16" descr="logo_graphic">
            <a:extLst>
              <a:ext uri="{FF2B5EF4-FFF2-40B4-BE49-F238E27FC236}">
                <a16:creationId xmlns:a16="http://schemas.microsoft.com/office/drawing/2014/main" id="{D9534494-2180-4C83-2BC0-0F656F9AC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556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354D4BF6-78D8-9961-7B10-55475F7FF80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5445125"/>
            <a:ext cx="8639175" cy="1284288"/>
            <a:chOff x="113" y="2967"/>
            <a:chExt cx="6510" cy="1365"/>
          </a:xfrm>
        </p:grpSpPr>
        <p:sp>
          <p:nvSpPr>
            <p:cNvPr id="2052" name="Text Box 3">
              <a:extLst>
                <a:ext uri="{FF2B5EF4-FFF2-40B4-BE49-F238E27FC236}">
                  <a16:creationId xmlns:a16="http://schemas.microsoft.com/office/drawing/2014/main" id="{AE885B20-E348-1B3F-D7E2-57065C781AC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175" y="4038"/>
              <a:ext cx="4448" cy="2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AU" altLang="en-US" sz="1200">
                  <a:solidFill>
                    <a:srgbClr val="B8D348"/>
                  </a:solidFill>
                  <a:latin typeface="Kabel Bk BT" pitchFamily="34" charset="0"/>
                </a:rPr>
                <a:t>Higher Education Research and Development Society of Australasia </a:t>
              </a:r>
            </a:p>
          </p:txBody>
        </p:sp>
        <p:pic>
          <p:nvPicPr>
            <p:cNvPr id="2053" name="Picture 4" descr="text_logo">
              <a:extLst>
                <a:ext uri="{FF2B5EF4-FFF2-40B4-BE49-F238E27FC236}">
                  <a16:creationId xmlns:a16="http://schemas.microsoft.com/office/drawing/2014/main" id="{B9CFECA8-2890-2196-394B-A5F73C79783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3790"/>
              <a:ext cx="1572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5" descr="logo">
              <a:extLst>
                <a:ext uri="{FF2B5EF4-FFF2-40B4-BE49-F238E27FC236}">
                  <a16:creationId xmlns:a16="http://schemas.microsoft.com/office/drawing/2014/main" id="{1F3B40CD-8C63-F5E6-04BA-D56B880F8F8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67"/>
              <a:ext cx="1406" cy="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1" name="Picture 2">
            <a:extLst>
              <a:ext uri="{FF2B5EF4-FFF2-40B4-BE49-F238E27FC236}">
                <a16:creationId xmlns:a16="http://schemas.microsoft.com/office/drawing/2014/main" id="{CA70DBB2-0A3B-1A4E-8FEC-D40CAAB8DD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732463"/>
            <a:ext cx="1404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190CC8E-D5B8-A9CB-291D-B837A0693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F7CD50-391B-3C37-2C0F-15EA34A3A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2FA64F-7B72-4876-E5EB-D9BC05BBA2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3C390F-9E3C-DF8C-C41E-5536175E0D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E02BCC-9902-34CC-DFAA-A841133AEF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CA332A5-B5EE-444D-ACD3-F058ECA796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Alice.Brown@unisq.edu.au" TargetMode="External"/><Relationship Id="rId3" Type="http://schemas.openxmlformats.org/officeDocument/2006/relationships/hyperlink" Target="mailto:pranit.anand@unsw.eud.au" TargetMode="External"/><Relationship Id="rId7" Type="http://schemas.openxmlformats.org/officeDocument/2006/relationships/hyperlink" Target="mailto:jay.cohen@adelaide.edu.au" TargetMode="External"/><Relationship Id="rId2" Type="http://schemas.openxmlformats.org/officeDocument/2006/relationships/hyperlink" Target="mailto:s.Bedford@westernsydney.edu.a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ira.rahman@unimelb.edu.au" TargetMode="External"/><Relationship Id="rId5" Type="http://schemas.openxmlformats.org/officeDocument/2006/relationships/hyperlink" Target="mailto:skusljic@unimelb.edu.au" TargetMode="External"/><Relationship Id="rId4" Type="http://schemas.openxmlformats.org/officeDocument/2006/relationships/hyperlink" Target="mailto:erik.brogt@canterbury.ac.nz" TargetMode="External"/><Relationship Id="rId9" Type="http://schemas.openxmlformats.org/officeDocument/2006/relationships/hyperlink" Target="mailto:dclarke@csu.edu.au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rdsa.org.au/AGM-reports" TargetMode="Externa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B871BB-4C30-540C-B6F6-47B2D797EBFA}"/>
              </a:ext>
            </a:extLst>
          </p:cNvPr>
          <p:cNvSpPr txBox="1">
            <a:spLocks/>
          </p:cNvSpPr>
          <p:nvPr/>
        </p:nvSpPr>
        <p:spPr>
          <a:xfrm>
            <a:off x="971550" y="620712"/>
            <a:ext cx="7772400" cy="4896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ea typeface="ＭＳ Ｐゴシック"/>
              </a:rPr>
              <a:t>HERDSA </a:t>
            </a:r>
            <a:br>
              <a:rPr lang="en-US" kern="0" dirty="0">
                <a:ea typeface="ＭＳ Ｐゴシック"/>
              </a:rPr>
            </a:br>
            <a:br>
              <a:rPr lang="en-US" kern="0" dirty="0">
                <a:ea typeface="ＭＳ Ｐゴシック"/>
              </a:rPr>
            </a:br>
            <a:r>
              <a:rPr lang="en-US" kern="0" dirty="0">
                <a:ea typeface="ＭＳ Ｐゴシック"/>
              </a:rPr>
              <a:t>Annual General Meeting</a:t>
            </a:r>
          </a:p>
          <a:p>
            <a:pPr>
              <a:defRPr/>
            </a:pPr>
            <a:endParaRPr lang="en-US" kern="0" dirty="0">
              <a:ea typeface="ＭＳ Ｐゴシック"/>
            </a:endParaRPr>
          </a:p>
          <a:p>
            <a:pPr>
              <a:defRPr/>
            </a:pPr>
            <a:r>
              <a:rPr lang="en-US" sz="3600" kern="0" dirty="0">
                <a:ea typeface="ＭＳ Ｐゴシック"/>
              </a:rPr>
              <a:t>Adelaide Convention Centre</a:t>
            </a:r>
          </a:p>
          <a:p>
            <a:pPr>
              <a:defRPr/>
            </a:pPr>
            <a:endParaRPr lang="en-US" sz="3600" kern="0" dirty="0">
              <a:ea typeface="ＭＳ Ｐゴシック"/>
            </a:endParaRPr>
          </a:p>
          <a:p>
            <a:pPr>
              <a:defRPr/>
            </a:pPr>
            <a:r>
              <a:rPr lang="en-US" sz="3600" kern="0" dirty="0">
                <a:ea typeface="ＭＳ Ｐゴシック"/>
              </a:rPr>
              <a:t>10</a:t>
            </a:r>
            <a:r>
              <a:rPr lang="en-US" sz="3600" kern="0" baseline="30000" dirty="0">
                <a:ea typeface="ＭＳ Ｐゴシック"/>
              </a:rPr>
              <a:t>th</a:t>
            </a:r>
            <a:r>
              <a:rPr lang="en-US" sz="3600" kern="0" dirty="0">
                <a:ea typeface="ＭＳ Ｐゴシック"/>
              </a:rPr>
              <a:t> July 2024 (12.45pm AEST)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FE9C8-B286-E910-2667-863A31890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603"/>
          </a:xfrm>
        </p:spPr>
        <p:txBody>
          <a:bodyPr/>
          <a:lstStyle/>
          <a:p>
            <a:pPr algn="l"/>
            <a:r>
              <a:rPr lang="en-AU" sz="2800" dirty="0">
                <a:solidFill>
                  <a:srgbClr val="FFFF00"/>
                </a:solidFill>
              </a:rPr>
              <a:t>	</a:t>
            </a:r>
            <a:r>
              <a:rPr lang="en-AU" sz="3200" dirty="0" err="1">
                <a:solidFill>
                  <a:srgbClr val="FFFF00"/>
                </a:solidFill>
              </a:rPr>
              <a:t>Acknowlegement</a:t>
            </a:r>
            <a:r>
              <a:rPr lang="en-AU" sz="3200" dirty="0">
                <a:solidFill>
                  <a:srgbClr val="FFFF00"/>
                </a:solidFill>
              </a:rPr>
              <a:t> of Country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97199-EDF5-1B26-E080-178F4E91A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 b="0" i="0" dirty="0">
              <a:solidFill>
                <a:srgbClr val="FFFF00"/>
              </a:solidFill>
              <a:effectLst/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</a:rPr>
              <a:t>I would like to acknowledge the traditional owners and custodians of the lands where our HERDSA members are located and pay respects to their elders, past, present, and emerging.</a:t>
            </a:r>
          </a:p>
        </p:txBody>
      </p:sp>
    </p:spTree>
    <p:extLst>
      <p:ext uri="{BB962C8B-B14F-4D97-AF65-F5344CB8AC3E}">
        <p14:creationId xmlns:p14="http://schemas.microsoft.com/office/powerpoint/2010/main" val="2730851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5">
            <a:extLst>
              <a:ext uri="{FF2B5EF4-FFF2-40B4-BE49-F238E27FC236}">
                <a16:creationId xmlns:a16="http://schemas.microsoft.com/office/drawing/2014/main" id="{E9262D45-FA42-9781-97D2-749044577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2" y="116632"/>
            <a:ext cx="7956550" cy="565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en-US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AGENDA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Welcome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Attendance and Apologies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Minutes of the previous meeting (for adoption)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President’s Report and Activities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Treasurer’s and Auditor’s Reports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Recommendations for ratification 2023-2024  </a:t>
            </a:r>
          </a:p>
          <a:p>
            <a:pPr marL="0" indent="0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( Including Budget, Auditor, 2022-2023 accounts)</a:t>
            </a:r>
          </a:p>
          <a:p>
            <a:pPr eaLnBrk="1" hangingPunct="1">
              <a:lnSpc>
                <a:spcPct val="150000"/>
              </a:lnSpc>
              <a:buAutoNum type="arabicPeriod" startAt="7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</a:t>
            </a:r>
          </a:p>
          <a:p>
            <a:pPr eaLnBrk="1" hangingPunct="1">
              <a:lnSpc>
                <a:spcPct val="150000"/>
              </a:lnSpc>
              <a:buAutoNum type="arabicPeriod" startAt="7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Meeting closure</a:t>
            </a:r>
            <a:endParaRPr lang="en-AU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B871BB-4C30-540C-B6F6-47B2D797EBFA}"/>
              </a:ext>
            </a:extLst>
          </p:cNvPr>
          <p:cNvSpPr txBox="1">
            <a:spLocks/>
          </p:cNvSpPr>
          <p:nvPr/>
        </p:nvSpPr>
        <p:spPr>
          <a:xfrm>
            <a:off x="971550" y="620712"/>
            <a:ext cx="7772400" cy="4896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ea typeface="ＭＳ Ｐゴシック"/>
              </a:rPr>
              <a:t>HERDSA </a:t>
            </a:r>
            <a:br>
              <a:rPr lang="en-US" kern="0" dirty="0">
                <a:ea typeface="ＭＳ Ｐゴシック"/>
              </a:rPr>
            </a:br>
            <a:endParaRPr lang="en-US" kern="0" dirty="0">
              <a:ea typeface="ＭＳ Ｐゴシック"/>
            </a:endParaRPr>
          </a:p>
          <a:p>
            <a:pPr>
              <a:defRPr/>
            </a:pPr>
            <a:r>
              <a:rPr lang="en-US" sz="3200" kern="0" dirty="0">
                <a:ea typeface="ＭＳ Ｐゴシック"/>
              </a:rPr>
              <a:t>President’s Report &amp; Activities</a:t>
            </a:r>
          </a:p>
          <a:p>
            <a:pPr>
              <a:defRPr/>
            </a:pPr>
            <a:endParaRPr lang="en-US" sz="2000" kern="0" dirty="0">
              <a:ea typeface="ＭＳ Ｐゴシック"/>
            </a:endParaRPr>
          </a:p>
          <a:p>
            <a:pPr>
              <a:defRPr/>
            </a:pPr>
            <a:r>
              <a:rPr lang="en-US" sz="2800" kern="0" dirty="0">
                <a:ea typeface="ＭＳ Ｐゴシック"/>
              </a:rPr>
              <a:t>Kogi Naidoo</a:t>
            </a: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r>
              <a:rPr lang="en-US" sz="2400" kern="0" dirty="0">
                <a:ea typeface="ＭＳ Ｐゴシック"/>
              </a:rPr>
              <a:t>Adelaide Convention Centre</a:t>
            </a:r>
          </a:p>
        </p:txBody>
      </p:sp>
    </p:spTree>
    <p:extLst>
      <p:ext uri="{BB962C8B-B14F-4D97-AF65-F5344CB8AC3E}">
        <p14:creationId xmlns:p14="http://schemas.microsoft.com/office/powerpoint/2010/main" val="8915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7EFBDA-48A8-A349-E5E5-CF044FA7355E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88DCF056-5E1C-EE7C-81D1-C3E4AAB19CB5}"/>
              </a:ext>
            </a:extLst>
          </p:cNvPr>
          <p:cNvSpPr txBox="1">
            <a:spLocks/>
          </p:cNvSpPr>
          <p:nvPr/>
        </p:nvSpPr>
        <p:spPr>
          <a:xfrm>
            <a:off x="942990" y="0"/>
            <a:ext cx="7931150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  <a:t>HERDSA Executive 2023 - 2025</a:t>
            </a:r>
            <a:endParaRPr kumimoji="0" lang="en-AU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39888FF2-F6AE-5349-EB5C-C54F1DC50B7B}"/>
              </a:ext>
            </a:extLst>
          </p:cNvPr>
          <p:cNvSpPr txBox="1">
            <a:spLocks/>
          </p:cNvSpPr>
          <p:nvPr/>
        </p:nvSpPr>
        <p:spPr>
          <a:xfrm>
            <a:off x="971550" y="388937"/>
            <a:ext cx="8208912" cy="54895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Kogi Naidoo 		(Vic)	President (re-elected 2023-2025)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</a:br>
            <a:r>
              <a:rPr lang="en-US" sz="1800" kern="0" dirty="0">
                <a:latin typeface="Arial"/>
                <a:ea typeface="ＭＳ Ｐゴシック"/>
              </a:rPr>
              <a:t>Katrina </a:t>
            </a:r>
            <a:r>
              <a:rPr lang="en-US" sz="1800" kern="0" dirty="0" err="1">
                <a:latin typeface="Arial"/>
                <a:ea typeface="ＭＳ Ｐゴシック"/>
              </a:rPr>
              <a:t>Strampel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	(</a:t>
            </a:r>
            <a:r>
              <a:rPr lang="en-US" sz="1800" kern="0" dirty="0">
                <a:latin typeface="Arial"/>
                <a:ea typeface="ＭＳ Ｐゴシック"/>
              </a:rPr>
              <a:t>WA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)	Vice-President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Christy Collis		(QLD)	(President Elect (2024-2025)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latin typeface="Arial"/>
                <a:ea typeface="ＭＳ Ｐゴシック"/>
              </a:rPr>
              <a:t>Jay Cohen	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	(Vic)	Treasurer (new)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latin typeface="Arial"/>
                <a:ea typeface="ＭＳ Ｐゴシック"/>
              </a:rPr>
              <a:t>Cally Guerin	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(SA)	(HERD co-editor)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Eva Heinrich 		(NZ)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Raj Shekhawat		(SA)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Kwong Nui Sim		(NZ)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Julia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Choate		(Vic)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latin typeface="Arial"/>
                <a:ea typeface="ＭＳ Ｐゴシック"/>
              </a:rPr>
              <a:t>Alice Brown		(QLD)	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latin typeface="Arial"/>
                <a:ea typeface="ＭＳ Ｐゴシック"/>
              </a:rPr>
              <a:t>Shannon Johnston	(WA)	(Conference Co-convenor 2025)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Manisha Thakkar		(SA) 	Co-option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Lee Partridge		(WA) 	Fellowships Officer- Co-option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		</a:t>
            </a:r>
            <a:b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</a:b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319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57FDE5-7BED-4812-1BA9-11F4127D7993}"/>
              </a:ext>
            </a:extLst>
          </p:cNvPr>
          <p:cNvSpPr txBox="1">
            <a:spLocks/>
          </p:cNvSpPr>
          <p:nvPr/>
        </p:nvSpPr>
        <p:spPr>
          <a:xfrm>
            <a:off x="971550" y="1150938"/>
            <a:ext cx="7772400" cy="418623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41A7238A-9A32-9AC2-5181-B042CF0633F9}"/>
              </a:ext>
            </a:extLst>
          </p:cNvPr>
          <p:cNvSpPr txBox="1">
            <a:spLocks/>
          </p:cNvSpPr>
          <p:nvPr/>
        </p:nvSpPr>
        <p:spPr>
          <a:xfrm>
            <a:off x="971550" y="764704"/>
            <a:ext cx="8172450" cy="554414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Cally Guerin 		Joint HERD Editor (2023 – 2025)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 err="1">
                <a:ea typeface="ＭＳ Ｐゴシック"/>
              </a:rPr>
              <a:t>Jinsung</a:t>
            </a:r>
            <a:r>
              <a:rPr lang="en-US" sz="2200" kern="0" dirty="0">
                <a:ea typeface="ＭＳ Ｐゴシック"/>
              </a:rPr>
              <a:t> Jung		Joint HERD Editor (2024)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Susan Blackley	HERD Until Dec 2023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AU" sz="2200" dirty="0">
                <a:ea typeface="Calibri" panose="020F0502020204030204" pitchFamily="34" charset="0"/>
                <a:cs typeface="Arial" panose="020B0604020202020204" pitchFamily="34" charset="0"/>
              </a:rPr>
              <a:t>Eva Heinrich</a:t>
            </a:r>
            <a:r>
              <a:rPr lang="en-AU" sz="2200" b="1" dirty="0"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AU" sz="2200" dirty="0">
                <a:ea typeface="Calibri" panose="020F0502020204030204" pitchFamily="34" charset="0"/>
                <a:cs typeface="Arial" panose="020B0604020202020204" pitchFamily="34" charset="0"/>
              </a:rPr>
              <a:t>Editor ASRHE Journal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Lee Partridge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AU" sz="2200" kern="0" dirty="0">
                <a:ea typeface="ＭＳ Ｐゴシック"/>
              </a:rPr>
              <a:t>HERDSA Fellowships</a:t>
            </a:r>
            <a:endParaRPr lang="en-US" sz="22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Peter </a:t>
            </a:r>
            <a:r>
              <a:rPr lang="en-US" sz="2200" kern="0" dirty="0" err="1">
                <a:ea typeface="ＭＳ Ｐゴシック"/>
              </a:rPr>
              <a:t>Kandlbinder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Editor HERDSA </a:t>
            </a:r>
            <a:r>
              <a:rPr lang="en-AU" sz="2200" kern="0" dirty="0">
                <a:ea typeface="ＭＳ Ｐゴシック"/>
              </a:rPr>
              <a:t>Notices</a:t>
            </a:r>
            <a:endParaRPr lang="en-US" sz="22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Denise Chalmers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Series Editor HERDSA Guides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kern="0" dirty="0">
                <a:ea typeface="ＭＳ Ｐゴシック"/>
              </a:rPr>
              <a:t>Dongmei Li		TATAL (current)</a:t>
            </a:r>
            <a:endParaRPr lang="en-US" sz="16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Jennifer Ungaro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HERDSA</a:t>
            </a:r>
            <a:r>
              <a:rPr lang="en-US" sz="2200" b="1" kern="0" dirty="0">
                <a:ea typeface="ＭＳ Ｐゴシック"/>
              </a:rPr>
              <a:t> </a:t>
            </a:r>
            <a:r>
              <a:rPr lang="en-US" sz="2200" kern="0" dirty="0">
                <a:ea typeface="ＭＳ Ｐゴシック"/>
              </a:rPr>
              <a:t>Office Administration Manager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Edward Palmer	HERDSA Conference Convenor 2024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Shannon Johnston	HERDSA Conference Convenor 2025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AU" sz="2400" kern="0" dirty="0">
              <a:ea typeface="ＭＳ Ｐゴシック"/>
            </a:endParaRPr>
          </a:p>
          <a:p>
            <a:pPr marL="0" indent="0">
              <a:buFontTx/>
              <a:buNone/>
              <a:defRPr/>
            </a:pPr>
            <a:endParaRPr lang="en-AU" kern="0" dirty="0">
              <a:ea typeface="ＭＳ Ｐゴシック"/>
            </a:endParaRP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957F2157-E5CF-7C3A-8CBF-8A1813B65094}"/>
              </a:ext>
            </a:extLst>
          </p:cNvPr>
          <p:cNvSpPr txBox="1">
            <a:spLocks/>
          </p:cNvSpPr>
          <p:nvPr/>
        </p:nvSpPr>
        <p:spPr>
          <a:xfrm>
            <a:off x="971550" y="128587"/>
            <a:ext cx="7931150" cy="7794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3600" b="1" kern="0" dirty="0">
                <a:solidFill>
                  <a:srgbClr val="FFFF00"/>
                </a:solidFill>
                <a:ea typeface="ＭＳ Ｐゴシック"/>
              </a:rPr>
              <a:t>HERDSA Officers 2023-2025 </a:t>
            </a:r>
            <a:endParaRPr lang="en-AU" sz="3600" b="1" kern="0" dirty="0">
              <a:solidFill>
                <a:srgbClr val="FFFF00"/>
              </a:solidFill>
              <a:ea typeface="ＭＳ Ｐ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B48CB80-7E0B-CE31-2565-BB183EAB07A9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F2535D81-89D1-49F2-B165-D6B8695C9BFB}"/>
              </a:ext>
            </a:extLst>
          </p:cNvPr>
          <p:cNvSpPr txBox="1">
            <a:spLocks/>
          </p:cNvSpPr>
          <p:nvPr/>
        </p:nvSpPr>
        <p:spPr>
          <a:xfrm>
            <a:off x="919956" y="188119"/>
            <a:ext cx="8224044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b="1" kern="0" dirty="0">
                <a:solidFill>
                  <a:srgbClr val="FFFF00"/>
                </a:solidFill>
                <a:ea typeface="ＭＳ Ｐゴシック"/>
              </a:rPr>
              <a:t>2024 Conference </a:t>
            </a:r>
            <a:r>
              <a:rPr lang="en-US" sz="3200" b="1" kern="0" dirty="0" err="1">
                <a:solidFill>
                  <a:srgbClr val="FFFF00"/>
                </a:solidFill>
                <a:ea typeface="ＭＳ Ｐゴシック"/>
              </a:rPr>
              <a:t>Organising</a:t>
            </a:r>
            <a:r>
              <a:rPr lang="en-US" sz="3200" b="1" kern="0" dirty="0">
                <a:solidFill>
                  <a:srgbClr val="FFFF00"/>
                </a:solidFill>
                <a:ea typeface="ＭＳ Ｐゴシック"/>
              </a:rPr>
              <a:t> Committee </a:t>
            </a:r>
            <a:endParaRPr lang="en-AU" sz="3200" b="1" kern="0" dirty="0">
              <a:solidFill>
                <a:srgbClr val="FFFF00"/>
              </a:solidFill>
              <a:ea typeface="ＭＳ Ｐゴシック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04D59833-E4A3-166D-4674-A877E99240F5}"/>
              </a:ext>
            </a:extLst>
          </p:cNvPr>
          <p:cNvSpPr txBox="1">
            <a:spLocks/>
          </p:cNvSpPr>
          <p:nvPr/>
        </p:nvSpPr>
        <p:spPr>
          <a:xfrm>
            <a:off x="1042988" y="1150938"/>
            <a:ext cx="8134350" cy="533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AU" sz="2200" dirty="0"/>
              <a:t>Our grateful thanks to: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AU" sz="2200" b="0" i="0" dirty="0">
                <a:effectLst/>
                <a:latin typeface="Greycliff CF"/>
              </a:rPr>
              <a:t>Raj Shekhawat		Co Convenor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Edward Palmer		Co Convenor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Tania Leach		Conference Chair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Malcolm Burt		Virtual Program Coordinator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Manisha Thakkar	Communications Lead </a:t>
            </a:r>
            <a:r>
              <a:rPr lang="en-AU" sz="2200" dirty="0">
                <a:latin typeface="Greycliff CF"/>
              </a:rPr>
              <a:t>- </a:t>
            </a:r>
            <a:r>
              <a:rPr lang="en-AU" sz="2200" b="0" i="0" dirty="0">
                <a:effectLst/>
                <a:latin typeface="Greycliff CF"/>
              </a:rPr>
              <a:t>HERDSA Executive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Jay Cohen		Conf Liaison Officer - HERDSA Executive</a:t>
            </a:r>
            <a:br>
              <a:rPr lang="en-AU" sz="2200" dirty="0">
                <a:latin typeface="Greycliff CF"/>
              </a:rPr>
            </a:br>
            <a:r>
              <a:rPr lang="en-AU" sz="2200" dirty="0">
                <a:latin typeface="Greycliff CF"/>
              </a:rPr>
              <a:t>Samantha </a:t>
            </a:r>
            <a:r>
              <a:rPr lang="en-AU" sz="2200" dirty="0" err="1">
                <a:latin typeface="Greycliff CF"/>
              </a:rPr>
              <a:t>Kontra</a:t>
            </a:r>
            <a:r>
              <a:rPr lang="en-AU" sz="2200" dirty="0">
                <a:latin typeface="Greycliff CF"/>
              </a:rPr>
              <a:t>	Conference Financial Advisor</a:t>
            </a:r>
            <a:br>
              <a:rPr lang="en-AU" sz="2200" dirty="0">
                <a:latin typeface="Greycliff CF"/>
              </a:rPr>
            </a:br>
            <a:r>
              <a:rPr lang="en-AU" sz="2200" dirty="0">
                <a:latin typeface="Greycliff CF"/>
              </a:rPr>
              <a:t>Kogi Naidoo		HERDSA President</a:t>
            </a:r>
            <a:br>
              <a:rPr lang="en-AU" sz="2200" b="0" i="0" dirty="0">
                <a:effectLst/>
                <a:latin typeface="Greycliff CF"/>
              </a:rPr>
            </a:br>
            <a:endParaRPr lang="en-AU" sz="2200" b="0" i="0" dirty="0">
              <a:effectLst/>
              <a:latin typeface="Greycliff CF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Other associated committees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Expert Events	Conference </a:t>
            </a:r>
            <a:r>
              <a:rPr lang="en-US" sz="2200" kern="0" dirty="0" err="1">
                <a:ea typeface="ＭＳ Ｐゴシック"/>
              </a:rPr>
              <a:t>Organiser</a:t>
            </a:r>
            <a:r>
              <a:rPr lang="en-US" sz="2400" kern="0" dirty="0">
                <a:ea typeface="ＭＳ Ｐゴシック"/>
              </a:rPr>
              <a:t>		</a:t>
            </a:r>
            <a:br>
              <a:rPr lang="en-AU" sz="2400" kern="0" dirty="0">
                <a:ea typeface="ＭＳ Ｐゴシック"/>
              </a:rPr>
            </a:br>
            <a:endParaRPr lang="en-AU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2400" kern="0" dirty="0">
              <a:ea typeface="ＭＳ Ｐゴシック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D7EB81-DBFE-D04F-094E-C79335D29DA3}"/>
              </a:ext>
            </a:extLst>
          </p:cNvPr>
          <p:cNvSpPr txBox="1">
            <a:spLocks/>
          </p:cNvSpPr>
          <p:nvPr/>
        </p:nvSpPr>
        <p:spPr>
          <a:xfrm>
            <a:off x="971550" y="1125538"/>
            <a:ext cx="7993063" cy="46069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1267" name="TextBox 2">
            <a:extLst>
              <a:ext uri="{FF2B5EF4-FFF2-40B4-BE49-F238E27FC236}">
                <a16:creationId xmlns:a16="http://schemas.microsoft.com/office/drawing/2014/main" id="{2E80223D-BAB5-C99F-C32F-3DBE571E2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92696"/>
            <a:ext cx="8796540" cy="633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President Elect – Prof Christy Collis (2024-2025) – ratified by Exec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Strategic Plan 2023-2025 + HERDSA Values (2022)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History of HERDSA Report - Celebrating 50 Years of HERDSA (since 1972), HERDSA Fellowships - 2023 Celebrating 20 years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Conference Travel Grants, Awards and Prizes – 2022, 2023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Grants Scheme (2023, 2024)  - 10 awards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 Best Paper and Reviewer Awards (2022, 2023) – 6 awards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Life Membership Award 2023 - Professor </a:t>
            </a:r>
            <a:r>
              <a:rPr lang="en-US" altLang="en-US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Shelda</a:t>
            </a: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Debowski</a:t>
            </a:r>
            <a:endParaRPr lang="en-US" altLang="en-US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MACS 2023-2024 - Mentoring &amp; Coaching Support Program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2023 &amp; 2024 Conferences – Brisbane &amp; Adelaide (hybrid)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 New Portfolios 2023-2024	Events (including Online &amp; Communications)</a:t>
            </a:r>
          </a:p>
          <a:p>
            <a:pPr marL="3200400" lvl="7" indent="0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Memberships (9 unis have group memberships</a:t>
            </a:r>
            <a:b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endParaRPr lang="en-US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B5FFD2EC-64A8-96DC-6E9E-F4B6AC3B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6463"/>
            <a:ext cx="78488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Highlights </a:t>
            </a: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(2023 – 2024, incl. New Initiatives)</a:t>
            </a:r>
            <a:endParaRPr lang="en-AU" altLang="en-US" sz="24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084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30649"/>
            <a:ext cx="626586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VALUES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980728"/>
            <a:ext cx="77724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Connection: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provide opportunities for members to engage in positive, collaborative, scholarly interactions and create conditions conducive to members experiencing a sense of belonging.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Inclusion: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provide a relational and scholarly space in which members are invited to respectfully question, challenge and be informed by a diversity of opinions and perspectives. We are committed to providing access to opportunities and resources to support all our members.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Inquiry: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encourage and support our members to systematically investigate higher education issues, leading to scholarly solutions in practice and policy.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Integrity: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uphold and expect honesty, openness, respect, and trust in members’ interactions with one another and the society.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Quality: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Our activities are informed by and contribute to contemporary evidence-based practice to enhance the learning, teaching and research capabilities of our members and their institutions.</a:t>
            </a:r>
          </a:p>
          <a:p>
            <a:endParaRPr kumimoji="0" lang="en-AU" sz="20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04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996" y="0"/>
            <a:ext cx="8064946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 sz="32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Awards and Grants 2024</a:t>
            </a:r>
          </a:p>
          <a:p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Raj Shekhawat	Research Grants</a:t>
            </a:r>
          </a:p>
          <a:p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Julia Choate	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Research Grants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Eva Heinrich		Conference Grants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Julia Choate		Conference Grants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Eva Heinrich     	Roger </a:t>
            </a:r>
            <a:r>
              <a:rPr lang="en-AU" altLang="en-US" sz="22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Landbeck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Professional 				Development Fund (RLPDF)</a:t>
            </a:r>
            <a:b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400050" y="2701738"/>
            <a:ext cx="8490173" cy="317553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0" algn="l">
              <a:spcAft>
                <a:spcPts val="120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2024 Research Grants </a:t>
            </a:r>
            <a:r>
              <a:rPr lang="en-AU" sz="2800" b="1" dirty="0">
                <a:latin typeface="Arial" panose="020B0604020202020204" pitchFamily="34" charset="0"/>
                <a:ea typeface="+mn-ea"/>
                <a:cs typeface="+mn-cs"/>
              </a:rPr>
              <a:t>– </a:t>
            </a: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6 grants of up to $5500 each</a:t>
            </a:r>
          </a:p>
          <a:p>
            <a:pPr lvl="0" algn="l">
              <a:spcAft>
                <a:spcPts val="0"/>
              </a:spcAft>
              <a:defRPr/>
            </a:pPr>
            <a:endParaRPr lang="en-AU" sz="1200" b="1" dirty="0">
              <a:latin typeface="Arial" panose="020B0604020202020204" pitchFamily="34" charset="0"/>
              <a:ea typeface="+mn-ea"/>
              <a:cs typeface="+mn-cs"/>
            </a:endParaRPr>
          </a:p>
          <a:p>
            <a:pPr lvl="0" algn="l">
              <a:spcAft>
                <a:spcPts val="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2024 Conference Grants 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400" b="1" kern="0" dirty="0">
                <a:latin typeface="Arial" panose="020B0604020202020204" pitchFamily="34" charset="0"/>
                <a:ea typeface="+mn-ea"/>
                <a:cs typeface="+mn-cs"/>
              </a:rPr>
              <a:t>6 student grants @ $1500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400" b="1" kern="0" dirty="0">
                <a:latin typeface="Arial" panose="020B0604020202020204" pitchFamily="34" charset="0"/>
                <a:ea typeface="+mn-ea"/>
                <a:cs typeface="+mn-cs"/>
              </a:rPr>
              <a:t>10 early career grants @ $1500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400" b="1" kern="0" dirty="0">
                <a:latin typeface="Arial" panose="020B0604020202020204" pitchFamily="34" charset="0"/>
                <a:ea typeface="+mn-ea"/>
                <a:cs typeface="+mn-cs"/>
              </a:rPr>
              <a:t>5 Taylor and Francis Grants @ $500</a:t>
            </a:r>
          </a:p>
          <a:p>
            <a:pPr lvl="0" algn="l">
              <a:spcAft>
                <a:spcPts val="0"/>
              </a:spcAft>
              <a:defRPr/>
            </a:pPr>
            <a:endParaRPr lang="en-AU" sz="2400" b="1" kern="0" dirty="0">
              <a:latin typeface="Arial" panose="020B0604020202020204" pitchFamily="34" charset="0"/>
              <a:ea typeface="+mn-ea"/>
              <a:cs typeface="+mn-cs"/>
            </a:endParaRPr>
          </a:p>
          <a:p>
            <a:pPr lvl="0" algn="l">
              <a:spcAft>
                <a:spcPts val="0"/>
              </a:spcAft>
              <a:defRPr/>
            </a:pPr>
            <a:r>
              <a:rPr lang="en-AU" sz="2400" b="1" kern="0" dirty="0">
                <a:latin typeface="Arial" panose="020B0604020202020204" pitchFamily="34" charset="0"/>
                <a:ea typeface="+mn-ea"/>
                <a:cs typeface="+mn-cs"/>
              </a:rPr>
              <a:t>RLPDF award to Aparna </a:t>
            </a:r>
            <a:r>
              <a:rPr lang="en-AU" sz="2400" b="1" kern="0" dirty="0" err="1">
                <a:latin typeface="Arial" panose="020B0604020202020204" pitchFamily="34" charset="0"/>
                <a:ea typeface="+mn-ea"/>
                <a:cs typeface="+mn-cs"/>
              </a:rPr>
              <a:t>Datey</a:t>
            </a:r>
            <a:br>
              <a:rPr lang="en-US" sz="2200" kern="0" dirty="0">
                <a:latin typeface="+mn-lt"/>
                <a:ea typeface="ＭＳ Ｐゴシック"/>
              </a:rPr>
            </a:b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9112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D5799-8241-CB4D-DE35-55DA8C2CB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191822" cy="2055763"/>
          </a:xfr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tabLst/>
              <a:defRPr/>
            </a:pPr>
            <a:r>
              <a:rPr lang="en-AU" altLang="en-US" sz="36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GROUP MEMBERSHIP</a:t>
            </a:r>
            <a:br>
              <a:rPr kumimoji="0" lang="en-AU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br>
              <a:rPr kumimoji="0" lang="en-AU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Currently 9 Universities/Institutions have taken up </a:t>
            </a:r>
            <a:b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Group Memberships and group membership </a:t>
            </a:r>
            <a:b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will now be ongoing</a:t>
            </a:r>
            <a:b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endParaRPr lang="en-AU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D427D57-8E98-EF5D-A3C3-833BC40B8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7C9719EB-B4C1-C6E6-52BD-BFE9CC81FBE6}"/>
              </a:ext>
            </a:extLst>
          </p:cNvPr>
          <p:cNvGraphicFramePr>
            <a:graphicFrameLocks noGrp="1"/>
          </p:cNvGraphicFramePr>
          <p:nvPr/>
        </p:nvGraphicFramePr>
        <p:xfrm>
          <a:off x="179511" y="2637229"/>
          <a:ext cx="8784977" cy="322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val="964746648"/>
                    </a:ext>
                  </a:extLst>
                </a:gridCol>
                <a:gridCol w="1934786">
                  <a:extLst>
                    <a:ext uri="{9D8B030D-6E8A-4147-A177-3AD203B41FA5}">
                      <a16:colId xmlns:a16="http://schemas.microsoft.com/office/drawing/2014/main" val="174855804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4205143252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1428225984"/>
                    </a:ext>
                  </a:extLst>
                </a:gridCol>
              </a:tblGrid>
              <a:tr h="576064">
                <a:tc gridSpan="4">
                  <a:txBody>
                    <a:bodyPr/>
                    <a:lstStyle/>
                    <a:p>
                      <a:pPr algn="ctr"/>
                      <a:r>
                        <a:rPr lang="en-AU" sz="2400" dirty="0">
                          <a:solidFill>
                            <a:schemeClr val="tx1"/>
                          </a:solidFill>
                        </a:rPr>
                        <a:t>HERDSA Group Membership</a:t>
                      </a:r>
                    </a:p>
                  </a:txBody>
                  <a:tcPr>
                    <a:solidFill>
                      <a:srgbClr val="F5F3A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4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Group Membership 1 year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/>
                        <a:t>10</a:t>
                      </a:r>
                      <a:r>
                        <a:rPr lang="en-AU" dirty="0"/>
                        <a:t> members</a:t>
                      </a:r>
                    </a:p>
                    <a:p>
                      <a:r>
                        <a:rPr lang="en-AU" dirty="0"/>
                        <a:t>$</a:t>
                      </a:r>
                      <a:r>
                        <a:rPr lang="en-AU" b="1" dirty="0"/>
                        <a:t>1435</a:t>
                      </a:r>
                      <a:r>
                        <a:rPr lang="en-AU" dirty="0"/>
                        <a:t> ($1650)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b="1" dirty="0"/>
                        <a:t>20</a:t>
                      </a:r>
                      <a:r>
                        <a:rPr lang="en-AU" dirty="0"/>
                        <a:t>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</a:t>
                      </a:r>
                      <a:r>
                        <a:rPr lang="en-AU" b="1" dirty="0"/>
                        <a:t>2870</a:t>
                      </a:r>
                      <a:r>
                        <a:rPr lang="en-AU" dirty="0"/>
                        <a:t> ($3300)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b="1" dirty="0"/>
                        <a:t>30</a:t>
                      </a:r>
                      <a:r>
                        <a:rPr lang="en-AU" dirty="0"/>
                        <a:t>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</a:t>
                      </a:r>
                      <a:r>
                        <a:rPr lang="en-AU" b="1" dirty="0"/>
                        <a:t>4260</a:t>
                      </a:r>
                      <a:r>
                        <a:rPr lang="en-AU" dirty="0"/>
                        <a:t> ($4950)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0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Other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free pre-conference workshop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free Associate Fellowship application ($110)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free pre-conference workshops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free Associate Fellowship applications ($220)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free pre-conference workshops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free Associate Fellowship applications ($330) 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67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148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996" y="0"/>
            <a:ext cx="806494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Professional Learning Portfolio</a:t>
            </a:r>
          </a:p>
          <a:p>
            <a:pPr algn="ctr"/>
            <a:r>
              <a:rPr lang="en-AU" altLang="en-US" sz="2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2023 - 2025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Kwong Nui Sim	Portfolio Lead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Lee Partridge		Fellowships Officer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Alice Brown          	Scholarship of Teaching and Learning 			(SOTL  Modules and New Scholars)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Dongmei Li	     	TATAL Officer</a:t>
            </a:r>
            <a:b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Kogi Naidoo	     	Mentoring and Coaching Support (</a:t>
            </a:r>
            <a:r>
              <a:rPr lang="en-AU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MACS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117823" y="3046988"/>
            <a:ext cx="7772400" cy="294990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0" algn="l">
              <a:spcAft>
                <a:spcPts val="120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+mn-ea"/>
                <a:cs typeface="+mn-cs"/>
              </a:rPr>
              <a:t>Fellowships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2023	2 Fellowships awarded</a:t>
            </a:r>
            <a:b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2024	8 Fellowships awarded</a:t>
            </a:r>
          </a:p>
          <a:p>
            <a:pPr lvl="0" algn="l">
              <a:spcAft>
                <a:spcPts val="0"/>
              </a:spcAft>
              <a:defRPr/>
            </a:pPr>
            <a:endParaRPr lang="en-AU" sz="1200" b="1" dirty="0">
              <a:latin typeface="Arial" panose="020B0604020202020204" pitchFamily="34" charset="0"/>
              <a:ea typeface="+mn-ea"/>
              <a:cs typeface="+mn-cs"/>
            </a:endParaRPr>
          </a:p>
          <a:p>
            <a:pPr lvl="0" algn="l">
              <a:spcAft>
                <a:spcPts val="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 Update: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63 HERDSA Fellows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64 Associate Fellows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16 Assessors on the Board of Assessors</a:t>
            </a:r>
            <a:endParaRPr lang="en-US" sz="2200" b="1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br>
              <a:rPr lang="en-US" sz="2200" kern="0" dirty="0">
                <a:latin typeface="+mn-lt"/>
                <a:ea typeface="ＭＳ Ｐゴシック"/>
              </a:rPr>
            </a:b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4624"/>
            <a:ext cx="8064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Professional Learning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	</a:t>
            </a:r>
            <a:r>
              <a:rPr lang="en-AU" altLang="en-US" sz="2400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(Continued)</a:t>
            </a:r>
            <a:endParaRPr lang="en-AU" altLang="en-US" sz="2200" i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117823" y="1196752"/>
            <a:ext cx="7772400" cy="489654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spcAft>
                <a:spcPts val="600"/>
              </a:spcAft>
              <a:defRPr/>
            </a:pPr>
            <a:r>
              <a:rPr lang="en-AU" altLang="en-US" sz="2400" b="1" dirty="0">
                <a:latin typeface="Arial" panose="020B0604020202020204" pitchFamily="34" charset="0"/>
                <a:ea typeface="+mn-ea"/>
                <a:cs typeface="+mn-cs"/>
              </a:rPr>
              <a:t>Scholarship of Teaching and Learning </a:t>
            </a:r>
          </a:p>
          <a:p>
            <a:pPr algn="l">
              <a:spcAft>
                <a:spcPts val="600"/>
              </a:spcAft>
              <a:defRPr/>
            </a:pPr>
            <a:r>
              <a:rPr lang="en-AU" altLang="en-US" sz="2400" b="1" dirty="0">
                <a:latin typeface="Arial" panose="020B0604020202020204" pitchFamily="34" charset="0"/>
                <a:ea typeface="+mn-ea"/>
                <a:cs typeface="+mn-cs"/>
              </a:rPr>
              <a:t>(SOTL  Modules and New Scholars)</a:t>
            </a: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	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400" dirty="0">
                <a:latin typeface="Arial" panose="020B0604020202020204" pitchFamily="34" charset="0"/>
                <a:ea typeface="+mn-ea"/>
                <a:cs typeface="+mn-cs"/>
              </a:rPr>
              <a:t>Audit of HERDSA SOTL Modules and Final Report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400" dirty="0">
                <a:latin typeface="Arial" panose="020B0604020202020204" pitchFamily="34" charset="0"/>
                <a:ea typeface="+mn-ea"/>
                <a:cs typeface="+mn-cs"/>
              </a:rPr>
              <a:t>Formal (Webinars) and Informal (</a:t>
            </a:r>
            <a:r>
              <a:rPr lang="en-AU" sz="2400" dirty="0" err="1">
                <a:latin typeface="Arial" panose="020B0604020202020204" pitchFamily="34" charset="0"/>
                <a:ea typeface="+mn-ea"/>
                <a:cs typeface="+mn-cs"/>
              </a:rPr>
              <a:t>Indiv</a:t>
            </a:r>
            <a:r>
              <a:rPr lang="en-AU" sz="2400" dirty="0">
                <a:latin typeface="Arial" panose="020B0604020202020204" pitchFamily="34" charset="0"/>
                <a:ea typeface="+mn-ea"/>
                <a:cs typeface="+mn-cs"/>
              </a:rPr>
              <a:t>/Group Sessions) SOTL capacity building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400" dirty="0">
                <a:latin typeface="Arial" panose="020B0604020202020204" pitchFamily="34" charset="0"/>
                <a:ea typeface="+mn-ea"/>
                <a:cs typeface="+mn-cs"/>
              </a:rPr>
              <a:t>Increase strategic integration and promotion of SOTL across the HE sector</a:t>
            </a:r>
            <a:endParaRPr lang="en-US" sz="2400" i="1" kern="0" dirty="0">
              <a:latin typeface="+mn-lt"/>
              <a:ea typeface="ＭＳ Ｐゴシック"/>
              <a:cs typeface="+mn-cs"/>
            </a:endParaRPr>
          </a:p>
          <a:p>
            <a:pPr algn="l">
              <a:defRPr/>
            </a:pPr>
            <a:endParaRPr lang="en-US" sz="2400" b="1" kern="0" dirty="0">
              <a:ea typeface="ＭＳ Ｐゴシック"/>
            </a:endParaRPr>
          </a:p>
          <a:p>
            <a:pPr algn="l">
              <a:defRPr/>
            </a:pPr>
            <a:r>
              <a:rPr lang="en-US" sz="2400" b="1" kern="0" dirty="0">
                <a:ea typeface="ＭＳ Ｐゴシック"/>
              </a:rPr>
              <a:t>TATAL Group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NZ" sz="1800" kern="0" dirty="0">
                <a:ea typeface="ＭＳ Ｐゴシック"/>
              </a:rPr>
              <a:t>Three </a:t>
            </a:r>
            <a:r>
              <a:rPr lang="en-NZ" sz="1800" kern="0" dirty="0" err="1">
                <a:ea typeface="ＭＳ Ｐゴシック"/>
              </a:rPr>
              <a:t>TATALers</a:t>
            </a:r>
            <a:r>
              <a:rPr lang="en-NZ" sz="1800" kern="0" dirty="0">
                <a:ea typeface="ＭＳ Ｐゴシック"/>
              </a:rPr>
              <a:t> are becoming HERDSA Fellows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NZ" sz="1800" kern="0" dirty="0">
                <a:ea typeface="ＭＳ Ｐゴシック"/>
              </a:rPr>
              <a:t>HERDSA project grant is secured for a new TATAL workbook</a:t>
            </a:r>
            <a:endParaRPr lang="en-US" sz="1800" kern="0" dirty="0">
              <a:ea typeface="ＭＳ Ｐゴシック"/>
            </a:endParaRP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ea typeface="ＭＳ Ｐゴシック"/>
              </a:rPr>
              <a:t>A TATAL place reserved for all </a:t>
            </a:r>
            <a:r>
              <a:rPr lang="en-US" sz="1800" kern="0" dirty="0" err="1">
                <a:ea typeface="ＭＳ Ｐゴシック"/>
              </a:rPr>
              <a:t>TATAlers</a:t>
            </a:r>
            <a:r>
              <a:rPr lang="en-US" sz="1800" kern="0" dirty="0">
                <a:ea typeface="ＭＳ Ｐゴシック"/>
              </a:rPr>
              <a:t> at HERDSA</a:t>
            </a: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6421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2899"/>
            <a:ext cx="8172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Julia Choate		Portfolio Lead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Julia Choate		Branches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Kwong Nui Sim	HERDSA Events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Alice Brown		Special Interest Groups (SIGs)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043608" y="2420888"/>
            <a:ext cx="7772400" cy="40324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kern="0" dirty="0">
                <a:latin typeface="+mn-lt"/>
                <a:ea typeface="ＭＳ Ｐゴシック"/>
              </a:rPr>
              <a:t>HERDSA Webinar series 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kern="0" dirty="0">
                <a:latin typeface="+mn-lt"/>
                <a:ea typeface="ＭＳ Ｐゴシック"/>
              </a:rPr>
              <a:t>Nine branches </a:t>
            </a:r>
            <a:r>
              <a:rPr lang="en-US" sz="2400" i="1" kern="0" dirty="0">
                <a:latin typeface="+mn-lt"/>
                <a:ea typeface="ＭＳ Ｐゴシック"/>
              </a:rPr>
              <a:t>(branch reports available)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kern="0" dirty="0">
                <a:latin typeface="+mn-lt"/>
                <a:ea typeface="ＭＳ Ｐゴシック"/>
              </a:rPr>
              <a:t>Special Interest Groups</a:t>
            </a:r>
          </a:p>
          <a:p>
            <a:pPr marL="457200" indent="-457200" algn="l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kern="0" dirty="0">
                <a:latin typeface="+mn-lt"/>
                <a:ea typeface="ＭＳ Ｐゴシック"/>
              </a:rPr>
              <a:t>Reviewing event management and promotion</a:t>
            </a:r>
          </a:p>
          <a:p>
            <a:pPr algn="l">
              <a:spcAft>
                <a:spcPts val="0"/>
              </a:spcAft>
              <a:defRPr/>
            </a:pPr>
            <a:endParaRPr lang="en-US" sz="2400" b="1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br>
              <a:rPr lang="en-US" sz="2400" b="1" kern="0" dirty="0">
                <a:latin typeface="+mn-lt"/>
                <a:ea typeface="ＭＳ Ｐゴシック"/>
              </a:rPr>
            </a:br>
            <a:endParaRPr lang="en-US" sz="2400" b="1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657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6632"/>
            <a:ext cx="8064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 </a:t>
            </a:r>
            <a:r>
              <a:rPr lang="en-AU" altLang="en-US" sz="3600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(continued)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endParaRPr lang="en-AU" altLang="en-US" sz="22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971550" y="854714"/>
            <a:ext cx="7992938" cy="51485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b="1" kern="0" dirty="0">
                <a:ea typeface="ＭＳ Ｐゴシック"/>
              </a:rPr>
              <a:t>Special Interest Groups (SIGS)</a:t>
            </a:r>
            <a:endParaRPr lang="en-US" sz="2400" kern="0" dirty="0">
              <a:ea typeface="ＭＳ Ｐゴシック"/>
            </a:endParaRPr>
          </a:p>
          <a:p>
            <a:pPr algn="l">
              <a:defRPr/>
            </a:pPr>
            <a:endParaRPr lang="en-US" sz="1200" kern="0" dirty="0"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Assessment Quality –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2"/>
              </a:rPr>
              <a:t>s.Bedford@westernsydney.edu.au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&amp;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3"/>
              </a:rPr>
              <a:t>pranit.anand@unsw.eud.au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Academic Development –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4"/>
              </a:rPr>
              <a:t>erik.brogt@canterbury.ac.nz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Health Sciences –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 </a:t>
            </a:r>
            <a:r>
              <a:rPr lang="en-AU" sz="900" kern="0" dirty="0">
                <a:solidFill>
                  <a:srgbClr val="171414"/>
                </a:solidFill>
                <a:highlight>
                  <a:srgbClr val="FFFFFF"/>
                </a:highlight>
                <a:latin typeface="Source Sans Pro" panose="020B0503030403020204" pitchFamily="34" charset="0"/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5"/>
              </a:rPr>
              <a:t>skusljic@unimelb.edu.au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Humanities Arts and Social Sciences (HASS) -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6"/>
              </a:rPr>
              <a:t>nira.rahman@unimelb.edu.au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Online Engagement 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– </a:t>
            </a:r>
            <a:r>
              <a:rPr lang="en-AU" sz="1800" kern="0" dirty="0">
                <a:solidFill>
                  <a:srgbClr val="FFC000"/>
                </a:solidFill>
                <a:latin typeface="+mn-lt"/>
                <a:ea typeface="ＭＳ Ｐゴシック"/>
                <a:hlinkClick r:id="rId7"/>
              </a:rPr>
              <a:t>jay.cohen@adelaide.edu.au</a:t>
            </a:r>
            <a:r>
              <a:rPr lang="en-AU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 &amp; </a:t>
            </a:r>
            <a:r>
              <a:rPr lang="en-AU" sz="1800" kern="0" dirty="0">
                <a:solidFill>
                  <a:srgbClr val="FFC000"/>
                </a:solidFill>
                <a:latin typeface="+mn-lt"/>
                <a:ea typeface="ＭＳ Ｐゴシック"/>
                <a:hlinkClick r:id="rId8"/>
              </a:rPr>
              <a:t>Alice.Brown@unisq.edu.au</a:t>
            </a:r>
            <a:r>
              <a:rPr lang="en-AU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endParaRPr lang="en-AU" sz="1800" b="0" i="0" u="sng" strike="noStrike" dirty="0">
              <a:solidFill>
                <a:srgbClr val="FFC000"/>
              </a:solidFill>
              <a:effectLst/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Scholarship of Teaching and Learning (</a:t>
            </a:r>
            <a:r>
              <a:rPr lang="en-US" sz="2400" kern="0" dirty="0" err="1">
                <a:latin typeface="+mn-lt"/>
                <a:ea typeface="ＭＳ Ｐゴシック"/>
              </a:rPr>
              <a:t>SoTL</a:t>
            </a:r>
            <a:r>
              <a:rPr lang="en-US" sz="2400" kern="0" dirty="0">
                <a:latin typeface="+mn-lt"/>
                <a:ea typeface="ＭＳ Ｐゴシック"/>
              </a:rPr>
              <a:t>) 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r>
              <a:rPr lang="en-AU" sz="1800" dirty="0">
                <a:solidFill>
                  <a:srgbClr val="FFC000"/>
                </a:solidFill>
                <a:latin typeface="+mn-lt"/>
                <a:hlinkClick r:id="rId9"/>
              </a:rPr>
              <a:t>dclarke@csu.edu.au</a:t>
            </a:r>
            <a:r>
              <a:rPr lang="en-AU" sz="1800" dirty="0">
                <a:solidFill>
                  <a:srgbClr val="FFC000"/>
                </a:solidFill>
                <a:latin typeface="+mn-lt"/>
              </a:rPr>
              <a:t> </a:t>
            </a:r>
            <a:endParaRPr lang="en-AU" sz="1800" b="0" i="0" u="sng" strike="noStrike" dirty="0">
              <a:solidFill>
                <a:srgbClr val="FFC000"/>
              </a:solidFill>
              <a:effectLst/>
              <a:latin typeface="+mn-lt"/>
            </a:endParaRPr>
          </a:p>
          <a:p>
            <a:pPr>
              <a:defRPr/>
            </a:pPr>
            <a:r>
              <a:rPr lang="en-US" sz="2000" kern="0" dirty="0">
                <a:ea typeface="ＭＳ Ｐゴシック"/>
              </a:rPr>
              <a:t>New SIG enquiries </a:t>
            </a:r>
            <a:r>
              <a:rPr lang="en-US" sz="2400" kern="0" dirty="0">
                <a:ea typeface="ＭＳ Ｐゴシック"/>
              </a:rPr>
              <a:t>– </a:t>
            </a:r>
            <a:r>
              <a:rPr lang="en-AU" sz="1800" kern="0" dirty="0">
                <a:solidFill>
                  <a:srgbClr val="FFC000"/>
                </a:solidFill>
                <a:latin typeface="+mn-lt"/>
                <a:ea typeface="ＭＳ Ｐゴシック"/>
                <a:hlinkClick r:id="rId8"/>
              </a:rPr>
              <a:t>Alice.Brown@unisq.edu.au</a:t>
            </a:r>
            <a:r>
              <a:rPr lang="en-AU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endParaRPr lang="en-AU" sz="1800" b="0" i="0" u="sng" strike="noStrike" dirty="0">
              <a:solidFill>
                <a:srgbClr val="FFC000"/>
              </a:solidFill>
              <a:effectLst/>
              <a:latin typeface="+mn-lt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en-US" sz="100" b="1" kern="0" dirty="0">
                <a:ea typeface="ＭＳ Ｐゴシック"/>
              </a:rPr>
              <a:t>e</a:t>
            </a:r>
            <a:endParaRPr lang="en-US" sz="1400" b="1" kern="0" dirty="0"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r>
              <a:rPr lang="en-US" sz="2400" b="1" kern="0" dirty="0">
                <a:ea typeface="ＭＳ Ｐゴシック"/>
              </a:rPr>
              <a:t>Liaison with other Societies - Current</a:t>
            </a:r>
          </a:p>
          <a:p>
            <a:pPr algn="l">
              <a:spcAft>
                <a:spcPts val="0"/>
              </a:spcAft>
              <a:defRPr/>
            </a:pPr>
            <a:r>
              <a:rPr lang="en-US" sz="1600" kern="0" dirty="0">
                <a:solidFill>
                  <a:srgbClr val="FFC000"/>
                </a:solidFill>
                <a:ea typeface="ＭＳ Ｐゴシック"/>
              </a:rPr>
              <a:t>ICED, ASCILITE, CAULLT, ACEN, ACUR, </a:t>
            </a:r>
            <a:r>
              <a:rPr lang="en-US" sz="1600" kern="0" dirty="0" err="1">
                <a:solidFill>
                  <a:srgbClr val="FFC000"/>
                </a:solidFill>
                <a:ea typeface="ＭＳ Ｐゴシック"/>
              </a:rPr>
              <a:t>HEDx</a:t>
            </a:r>
            <a:r>
              <a:rPr lang="en-US" sz="1600" kern="0" dirty="0">
                <a:solidFill>
                  <a:srgbClr val="FFC000"/>
                </a:solidFill>
                <a:ea typeface="ＭＳ Ｐゴシック"/>
              </a:rPr>
              <a:t> – shared publicity, events, sponsorships, etc.</a:t>
            </a:r>
          </a:p>
          <a:p>
            <a:pPr algn="l">
              <a:defRPr/>
            </a:pPr>
            <a:endParaRPr lang="en-US" sz="24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0178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>
            <a:extLst>
              <a:ext uri="{FF2B5EF4-FFF2-40B4-BE49-F238E27FC236}">
                <a16:creationId xmlns:a16="http://schemas.microsoft.com/office/drawing/2014/main" id="{7AFF76C0-7F33-327D-7215-7668623D7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50813"/>
            <a:ext cx="7277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en-US" sz="4000" dirty="0">
                <a:solidFill>
                  <a:srgbClr val="FFFF00"/>
                </a:solidFill>
              </a:rPr>
              <a:t>Publications Portfolio - HERD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278175-5177-EE61-F9DD-CFBB9BB635DD}"/>
              </a:ext>
            </a:extLst>
          </p:cNvPr>
          <p:cNvSpPr/>
          <p:nvPr/>
        </p:nvSpPr>
        <p:spPr>
          <a:xfrm>
            <a:off x="1067004" y="908720"/>
            <a:ext cx="7849492" cy="4832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Submissions continue to increase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2017 – 506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srgbClr val="FFFF00"/>
                </a:solidFill>
                <a:latin typeface="+mn-lt"/>
              </a:rPr>
              <a:t>2023 </a:t>
            </a:r>
            <a:r>
              <a:rPr lang="en-AU" sz="2000" dirty="0">
                <a:solidFill>
                  <a:srgbClr val="FFFF00"/>
                </a:solidFill>
              </a:rPr>
              <a:t>– </a:t>
            </a:r>
            <a: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1075 (871 original subs/204 revised)</a:t>
            </a:r>
            <a:r>
              <a:rPr lang="en-AU" sz="2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AU" sz="2200" dirty="0">
                <a:solidFill>
                  <a:srgbClr val="FFFF00"/>
                </a:solidFill>
              </a:rPr>
              <a:t>submissions,</a:t>
            </a: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Now publishing 8 issues/year = 119 articles</a:t>
            </a:r>
          </a:p>
          <a:p>
            <a:pPr>
              <a:defRPr/>
            </a:pPr>
            <a:br>
              <a:rPr lang="en-AU" sz="2200" dirty="0">
                <a:solidFill>
                  <a:srgbClr val="FFFF00"/>
                </a:solidFill>
              </a:rPr>
            </a:br>
            <a:r>
              <a:rPr lang="en-AU" sz="2200" dirty="0">
                <a:solidFill>
                  <a:srgbClr val="FFFF00"/>
                </a:solidFill>
              </a:rPr>
              <a:t>Annual acceptance rate remains steady at around 13%</a:t>
            </a: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– average monthly acceptance rate currently 10%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Changes in how Impact Factors are calculated have resulted in a small drop, but we are back at Q1 of </a:t>
            </a:r>
            <a:r>
              <a:rPr lang="en-AU" sz="2200" dirty="0" err="1">
                <a:solidFill>
                  <a:srgbClr val="FFFF00"/>
                </a:solidFill>
              </a:rPr>
              <a:t>CiteScore</a:t>
            </a:r>
            <a:r>
              <a:rPr lang="en-AU" sz="2200" dirty="0">
                <a:solidFill>
                  <a:srgbClr val="FFFF00"/>
                </a:solidFill>
              </a:rPr>
              <a:t> 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Readers </a:t>
            </a:r>
            <a:r>
              <a:rPr lang="en-AU" sz="2200">
                <a:solidFill>
                  <a:srgbClr val="FFFF00"/>
                </a:solidFill>
              </a:rPr>
              <a:t>– around 660,000 </a:t>
            </a:r>
            <a:r>
              <a:rPr lang="en-AU" sz="2200" dirty="0">
                <a:solidFill>
                  <a:srgbClr val="FFFF00"/>
                </a:solidFill>
              </a:rPr>
              <a:t>downloads in 2023</a:t>
            </a: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Already 189,248 downloads in Q1 of 2024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37E894-1C79-2260-2BBD-06D84A9CAF90}"/>
              </a:ext>
            </a:extLst>
          </p:cNvPr>
          <p:cNvSpPr/>
          <p:nvPr/>
        </p:nvSpPr>
        <p:spPr>
          <a:xfrm>
            <a:off x="1043608" y="238125"/>
            <a:ext cx="7560642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</a:rPr>
              <a:t>HERD Editorial Team </a:t>
            </a:r>
            <a:r>
              <a:rPr lang="en-US" sz="2800" i="1" dirty="0">
                <a:solidFill>
                  <a:srgbClr val="FFFF00"/>
                </a:solidFill>
              </a:rPr>
              <a:t>(Previous &amp; Current)</a:t>
            </a:r>
            <a:endParaRPr lang="en-AU" sz="2800" i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800" b="1" i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4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1050" dirty="0">
              <a:solidFill>
                <a:srgbClr val="FFFF00"/>
              </a:solidFill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A7B02-08EC-F224-1ED3-7380AC57FA46}"/>
              </a:ext>
            </a:extLst>
          </p:cNvPr>
          <p:cNvSpPr/>
          <p:nvPr/>
        </p:nvSpPr>
        <p:spPr>
          <a:xfrm>
            <a:off x="971600" y="1165302"/>
            <a:ext cx="7200800" cy="47089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HERD Editorial Team	2023-2025</a:t>
            </a:r>
            <a:endParaRPr lang="en-AU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Joint Executive Editors		</a:t>
            </a:r>
            <a:r>
              <a:rPr lang="en-US" sz="2000" dirty="0">
                <a:solidFill>
                  <a:srgbClr val="FFFF00"/>
                </a:solidFill>
              </a:rPr>
              <a:t>Cally Guerin </a:t>
            </a:r>
            <a:r>
              <a:rPr lang="en-AU" sz="2000" dirty="0">
                <a:solidFill>
                  <a:srgbClr val="FFFF00"/>
                </a:solidFill>
              </a:rPr>
              <a:t>(2023-2025)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				</a:t>
            </a:r>
            <a:r>
              <a:rPr lang="en-AU" sz="2000" dirty="0">
                <a:solidFill>
                  <a:srgbClr val="FFFF00"/>
                </a:solidFill>
              </a:rPr>
              <a:t>Jisun Jung (2024-2025)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				Susan Blackley (2023)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				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Co-Editors			</a:t>
            </a:r>
            <a:r>
              <a:rPr lang="en-AU" sz="2000" dirty="0">
                <a:solidFill>
                  <a:srgbClr val="FFFF00"/>
                </a:solidFill>
              </a:rPr>
              <a:t>Ly Tran (2023), Rob Wass, 				Guy Curtis, Neal Dreamson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Special Issues Editor		</a:t>
            </a:r>
            <a:r>
              <a:rPr lang="en-AU" sz="2000" dirty="0">
                <a:solidFill>
                  <a:srgbClr val="FFFF00"/>
                </a:solidFill>
              </a:rPr>
              <a:t>Stephen Marshall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Managing Editor		Emily Giles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Social Media Editor		Stuart Hughes</a:t>
            </a:r>
          </a:p>
          <a:p>
            <a:pPr>
              <a:defRPr/>
            </a:pPr>
            <a:endParaRPr lang="en-US" sz="4000" b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1105A4-24AC-D76F-B578-24E4F93592A2}"/>
              </a:ext>
            </a:extLst>
          </p:cNvPr>
          <p:cNvSpPr/>
          <p:nvPr/>
        </p:nvSpPr>
        <p:spPr>
          <a:xfrm>
            <a:off x="971550" y="280968"/>
            <a:ext cx="8388350" cy="95410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</a:rPr>
              <a:t>Advancing Scholarship &amp; Research in Higher Education (ASRHE) Journal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1BB6E-6183-2F7F-27AD-6F4804C34ED4}"/>
              </a:ext>
            </a:extLst>
          </p:cNvPr>
          <p:cNvSpPr/>
          <p:nvPr/>
        </p:nvSpPr>
        <p:spPr>
          <a:xfrm>
            <a:off x="971550" y="1235075"/>
            <a:ext cx="77041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en-AU" sz="2400" dirty="0">
                <a:solidFill>
                  <a:srgbClr val="FFFF00"/>
                </a:solidFill>
                <a:cs typeface="Arial" panose="020B0604020202020204" pitchFamily="34" charset="0"/>
              </a:rPr>
            </a:br>
            <a:endParaRPr lang="en-AU" sz="2400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AU" sz="20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A562-8EB9-BA40-27C1-D68847248878}"/>
              </a:ext>
            </a:extLst>
          </p:cNvPr>
          <p:cNvSpPr txBox="1"/>
          <p:nvPr/>
        </p:nvSpPr>
        <p:spPr>
          <a:xfrm>
            <a:off x="1165479" y="1391748"/>
            <a:ext cx="7510209" cy="441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Executive Editor</a:t>
            </a:r>
            <a:r>
              <a:rPr lang="en-AU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 Heinrich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Editors		Geoff Hill, Jo-Anne Kelder, Michelle 	Picard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Managing Editor	Heather Thomas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endParaRPr lang="en-AU" dirty="0">
              <a:solidFill>
                <a:srgbClr val="FFFF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cs typeface="Arial" panose="020B0604020202020204" pitchFamily="34" charset="0"/>
              </a:rPr>
              <a:t>ASRHE is open source, published under Creative Commons licence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 Issue 1 published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Commitment of HERDSA 2024 Conference keynote speakers to submit invited articles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on reviewer development ongoing (for review group members and leaders)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Wide readership (e.g., from 133 countries, 433 average views for 2020 articles)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1105A4-24AC-D76F-B578-24E4F93592A2}"/>
              </a:ext>
            </a:extLst>
          </p:cNvPr>
          <p:cNvSpPr/>
          <p:nvPr/>
        </p:nvSpPr>
        <p:spPr>
          <a:xfrm>
            <a:off x="1156291" y="332656"/>
            <a:ext cx="8388350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Guides     </a:t>
            </a:r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Denise Chalmers (Series Editor)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1BB6E-6183-2F7F-27AD-6F4804C34ED4}"/>
              </a:ext>
            </a:extLst>
          </p:cNvPr>
          <p:cNvSpPr/>
          <p:nvPr/>
        </p:nvSpPr>
        <p:spPr>
          <a:xfrm>
            <a:off x="971550" y="1235075"/>
            <a:ext cx="77041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en-AU" sz="2400" dirty="0">
                <a:solidFill>
                  <a:srgbClr val="FFFF00"/>
                </a:solidFill>
                <a:cs typeface="Arial" panose="020B0604020202020204" pitchFamily="34" charset="0"/>
              </a:rPr>
            </a:br>
            <a:endParaRPr lang="en-AU" sz="2400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AU" sz="20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A562-8EB9-BA40-27C1-D68847248878}"/>
              </a:ext>
            </a:extLst>
          </p:cNvPr>
          <p:cNvSpPr txBox="1"/>
          <p:nvPr/>
        </p:nvSpPr>
        <p:spPr>
          <a:xfrm>
            <a:off x="1043608" y="1124744"/>
            <a:ext cx="730414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en-US" sz="2200" b="1" dirty="0">
                <a:solidFill>
                  <a:srgbClr val="FFFF00"/>
                </a:solidFill>
              </a:rPr>
              <a:t>New HERDSA Guide released in 2023</a:t>
            </a:r>
          </a:p>
          <a:p>
            <a:r>
              <a:rPr lang="en-AU" altLang="en-US" sz="2200" i="1" dirty="0">
                <a:solidFill>
                  <a:srgbClr val="FFFF00"/>
                </a:solidFill>
              </a:rPr>
              <a:t>	Enhancing Online Engagement in Higher 	Education – </a:t>
            </a:r>
            <a:r>
              <a:rPr lang="en-AU" altLang="en-US" sz="2000" i="1" dirty="0">
                <a:solidFill>
                  <a:srgbClr val="FFC000"/>
                </a:solidFill>
              </a:rPr>
              <a:t>A Brown, J Lawrence, P Redmond, J 	Cohen, S M Foote and C Stone</a:t>
            </a: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23 Guides</a:t>
            </a:r>
            <a:r>
              <a:rPr lang="en-AU" altLang="en-US" sz="2200" dirty="0">
                <a:solidFill>
                  <a:srgbClr val="FFFF00"/>
                </a:solidFill>
              </a:rPr>
              <a:t>	Available in print and </a:t>
            </a:r>
            <a:r>
              <a:rPr lang="en-AU" altLang="en-US" sz="2200" dirty="0" err="1">
                <a:solidFill>
                  <a:srgbClr val="FFFF00"/>
                </a:solidFill>
              </a:rPr>
              <a:t>ePublications</a:t>
            </a:r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		</a:t>
            </a:r>
            <a:r>
              <a:rPr lang="en-AU" altLang="en-US" sz="2200" dirty="0" err="1">
                <a:solidFill>
                  <a:srgbClr val="FFFF00"/>
                </a:solidFill>
              </a:rPr>
              <a:t>ePublications</a:t>
            </a:r>
            <a:r>
              <a:rPr lang="en-AU" altLang="en-US" sz="2200" dirty="0">
                <a:solidFill>
                  <a:srgbClr val="FFFF00"/>
                </a:solidFill>
              </a:rPr>
              <a:t> (</a:t>
            </a:r>
            <a:r>
              <a:rPr lang="en-AU" altLang="en-US" sz="2200" dirty="0" err="1">
                <a:solidFill>
                  <a:srgbClr val="FFFF00"/>
                </a:solidFill>
              </a:rPr>
              <a:t>Kortext</a:t>
            </a:r>
            <a:r>
              <a:rPr lang="en-AU" altLang="en-US" sz="2200" dirty="0">
                <a:solidFill>
                  <a:srgbClr val="FFFF00"/>
                </a:solidFill>
              </a:rPr>
              <a:t>)</a:t>
            </a: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Purchase</a:t>
            </a:r>
            <a:r>
              <a:rPr lang="en-AU" altLang="en-US" sz="2200" dirty="0">
                <a:solidFill>
                  <a:srgbClr val="FFFF00"/>
                </a:solidFill>
              </a:rPr>
              <a:t> 	Printed or </a:t>
            </a:r>
            <a:r>
              <a:rPr lang="en-AU" altLang="en-US" sz="2200" dirty="0" err="1">
                <a:solidFill>
                  <a:srgbClr val="FFFF00"/>
                </a:solidFill>
              </a:rPr>
              <a:t>ebooks</a:t>
            </a:r>
            <a:r>
              <a:rPr lang="en-AU" altLang="en-US" sz="2200" dirty="0">
                <a:solidFill>
                  <a:srgbClr val="FFFF00"/>
                </a:solidFill>
              </a:rPr>
              <a:t> through the HERDSA 		website</a:t>
            </a:r>
          </a:p>
        </p:txBody>
      </p:sp>
    </p:spTree>
    <p:extLst>
      <p:ext uri="{BB962C8B-B14F-4D97-AF65-F5344CB8AC3E}">
        <p14:creationId xmlns:p14="http://schemas.microsoft.com/office/powerpoint/2010/main" val="374954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04664"/>
            <a:ext cx="62658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</a:pP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Connect Blog</a:t>
            </a: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122" y="992248"/>
            <a:ext cx="820896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AU" sz="2400" b="1" dirty="0">
              <a:solidFill>
                <a:srgbClr val="FFFF00"/>
              </a:solidFill>
            </a:endParaRPr>
          </a:p>
          <a:p>
            <a:r>
              <a:rPr lang="en-AU" sz="2400" b="1" dirty="0">
                <a:solidFill>
                  <a:srgbClr val="FFFF00"/>
                </a:solidFill>
              </a:rPr>
              <a:t>HERDSA Blog Posts</a:t>
            </a:r>
          </a:p>
          <a:p>
            <a:endParaRPr lang="en-AU" sz="2400" b="1" dirty="0">
              <a:solidFill>
                <a:srgbClr val="FFFF00"/>
              </a:solidFill>
            </a:endParaRPr>
          </a:p>
          <a:p>
            <a:r>
              <a:rPr lang="en-AU" sz="2400" b="1" dirty="0">
                <a:solidFill>
                  <a:srgbClr val="FFFF00"/>
                </a:solidFill>
              </a:rPr>
              <a:t>Published on HERDSA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Led by Katrina Strampel</a:t>
            </a:r>
          </a:p>
          <a:p>
            <a:endParaRPr lang="en-AU" sz="2400" b="1" dirty="0">
              <a:solidFill>
                <a:srgbClr val="FFFF00"/>
              </a:solidFill>
            </a:endParaRPr>
          </a:p>
          <a:p>
            <a:r>
              <a:rPr lang="en-AU" sz="2400" b="1" dirty="0">
                <a:solidFill>
                  <a:srgbClr val="FFFF00"/>
                </a:solidFill>
              </a:rPr>
              <a:t>HERDSA Connect: (Transition update)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3 issues published in 2022 - 2023 (hard copy &amp; pdf)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Editor - Maureen Bell (2022 &amp; 2023)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rgbClr val="FFFF00"/>
                </a:solidFill>
              </a:rPr>
              <a:t>Update: Appointment of Editor (current)</a:t>
            </a:r>
          </a:p>
          <a:p>
            <a:endParaRPr lang="en-AU" sz="2400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dirty="0">
              <a:solidFill>
                <a:srgbClr val="FFFF00"/>
              </a:solidFill>
            </a:endParaRPr>
          </a:p>
          <a:p>
            <a:endParaRPr lang="en-AU" sz="2400" dirty="0">
              <a:solidFill>
                <a:srgbClr val="FFFF00"/>
              </a:solidFill>
            </a:endParaRPr>
          </a:p>
          <a:p>
            <a:endParaRPr lang="en-AU" altLang="en-US" sz="2400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714500"/>
            <a:ext cx="62658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Upcoming Conferences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(for noting)</a:t>
            </a: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060848"/>
            <a:ext cx="8208962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2024		Adelaide, SA		9-11 July 2024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2025		Perth, WA		</a:t>
            </a:r>
            <a:r>
              <a:rPr lang="en-AU" sz="2000" b="1" dirty="0">
                <a:solidFill>
                  <a:srgbClr val="FFFF00"/>
                </a:solidFill>
              </a:rPr>
              <a:t>8-10 July 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2025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2026		Singapore		7-9 July 2026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99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B10EE2C-4364-919E-4417-B18BA09EE5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3568" y="2420888"/>
            <a:ext cx="7416824" cy="1658615"/>
          </a:xfrm>
        </p:spPr>
        <p:txBody>
          <a:bodyPr/>
          <a:lstStyle/>
          <a:p>
            <a:pPr eaLnBrk="1" hangingPunct="1"/>
            <a:br>
              <a:rPr lang="en-US" altLang="en-US" sz="4000" dirty="0"/>
            </a:br>
            <a:r>
              <a:rPr lang="en-US" altLang="en-US" sz="4000" dirty="0"/>
              <a:t>HERDSA AGM 10 July 2024</a:t>
            </a:r>
            <a:br>
              <a:rPr lang="en-US" altLang="en-US" dirty="0"/>
            </a:br>
            <a:r>
              <a:rPr lang="en-US" altLang="en-US" dirty="0"/>
              <a:t>Adelaide Convention Centre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3A04844-AD1B-C4D4-3E1E-88170E0996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14450" y="4725144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Treasurer’s Report</a:t>
            </a:r>
          </a:p>
          <a:p>
            <a:pPr eaLnBrk="1" hangingPunct="1"/>
            <a:r>
              <a:rPr lang="en-US" altLang="en-US" sz="2800" dirty="0"/>
              <a:t>Jay Cohen</a:t>
            </a:r>
          </a:p>
          <a:p>
            <a:pPr eaLnBrk="1" hangingPunct="1"/>
            <a:endParaRPr lang="en-US" altLang="en-US" sz="2800" dirty="0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201D9F9E-31C0-0BEF-2F99-21D9DE340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0"/>
            <a:ext cx="644525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1EC1D51-8C9A-90AE-FF7D-53B24B5D1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000"/>
              <a:t>Overview of Accounts</a:t>
            </a:r>
          </a:p>
        </p:txBody>
      </p:sp>
      <p:sp>
        <p:nvSpPr>
          <p:cNvPr id="26627" name="TextBox 2">
            <a:extLst>
              <a:ext uri="{FF2B5EF4-FFF2-40B4-BE49-F238E27FC236}">
                <a16:creationId xmlns:a16="http://schemas.microsoft.com/office/drawing/2014/main" id="{6AF8C0A1-80B5-2D00-C993-A2CDBE23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500188"/>
            <a:ext cx="7500938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Office </a:t>
            </a: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is located in Sydney, Australia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for the day-to-day operations of the Society, and branch administration of Australian accounts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5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NZ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HERDSA branch account in NZ is operated by the NZ Branch Treasurer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5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Hong Kong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HERDSA branch account in HK is operated by the HK Branch Treasurer</a:t>
            </a:r>
            <a:endParaRPr lang="en-AU" altLang="en-US" sz="18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EED672E-FE32-AD63-E2B4-07891BD297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Principles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7DA4EC3-4705-AE71-3260-038AC1377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6600" y="1412875"/>
            <a:ext cx="7929563" cy="49514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Conservative budgeting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Careful record keeping and use of resources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Budget progress reviews 3x per year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Careful choice of conference </a:t>
            </a:r>
            <a:r>
              <a:rPr lang="en-US" altLang="en-US" sz="2500" dirty="0" err="1"/>
              <a:t>organisers</a:t>
            </a:r>
            <a:r>
              <a:rPr lang="en-US" altLang="en-US" sz="2500" dirty="0"/>
              <a:t> and locations, with financial reporting 3x per year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Reserve to ensure ongoing viability of HERDSA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The current reserve is $</a:t>
            </a:r>
            <a:r>
              <a:rPr lang="en-AU" altLang="en-US" sz="2800" dirty="0"/>
              <a:t>346,781</a:t>
            </a:r>
            <a:r>
              <a:rPr lang="en-US" altLang="en-US" sz="2500" dirty="0"/>
              <a:t> held in Macquarie Bank</a:t>
            </a: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ADBB2C88-6A75-5760-082C-B84CB2E0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716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AU" altLang="en-US" sz="18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39DA8DAE-AD83-CBC5-B134-8F771E65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09" y="1628800"/>
            <a:ext cx="8496870" cy="425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An independent audit by Satendar Kumar from S.K. Accounting and Business Services, NSW has been completed</a:t>
            </a:r>
          </a:p>
          <a:p>
            <a:pPr marL="342900" indent="-342900" eaLnBrk="1" hangingPunct="1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Copies of the auditor’s report are available on the HERDSA Website: </a:t>
            </a:r>
          </a:p>
          <a:p>
            <a:pPr algn="ctr" eaLnBrk="1" hangingPunct="1">
              <a:lnSpc>
                <a:spcPct val="14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hlinkClick r:id="rId2"/>
              </a:rPr>
              <a:t>https://www.herdsa.org.au/AGM-reports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US" sz="25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Title 5">
            <a:extLst>
              <a:ext uri="{FF2B5EF4-FFF2-40B4-BE49-F238E27FC236}">
                <a16:creationId xmlns:a16="http://schemas.microsoft.com/office/drawing/2014/main" id="{109FD1E3-2F38-8164-BB05-42A506B2E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pPr eaLnBrk="1" hangingPunct="1">
              <a:defRPr/>
            </a:pPr>
            <a:r>
              <a:rPr lang="en-AU" altLang="en-US" sz="4000" b="1"/>
              <a:t>HERDSA Office Accounts Audit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445BF87-210C-7644-CEA7-291440358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Major Income Sources</a:t>
            </a:r>
          </a:p>
        </p:txBody>
      </p:sp>
      <p:graphicFrame>
        <p:nvGraphicFramePr>
          <p:cNvPr id="16434" name="Group 50">
            <a:extLst>
              <a:ext uri="{FF2B5EF4-FFF2-40B4-BE49-F238E27FC236}">
                <a16:creationId xmlns:a16="http://schemas.microsoft.com/office/drawing/2014/main" id="{CD5C7F88-2E3F-7A90-2025-AF7C63771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417137"/>
              </p:ext>
            </p:extLst>
          </p:nvPr>
        </p:nvGraphicFramePr>
        <p:xfrm>
          <a:off x="927100" y="1844675"/>
          <a:ext cx="6813252" cy="4794637"/>
        </p:xfrm>
        <a:graphic>
          <a:graphicData uri="http://schemas.openxmlformats.org/drawingml/2006/table">
            <a:tbl>
              <a:tblPr/>
              <a:tblGrid>
                <a:gridCol w="175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93352871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2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Description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2022- 2023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YTD Actuals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2023- 2024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YTD Actuals 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2024-2025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Projected income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Membership fees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$150,544.00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$164,324.00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$ 150,000.00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conference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$ 7,200.00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$52,416.00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Unknown at this stage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conference levy 12%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$42,767.00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$48,620.00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$ 40,000.00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Guides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$2,657.00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$2,416.00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$1,500.00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Journal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$114,351.00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$116,878.00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$120,000.00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DC928-0D7F-842A-EA85-D9D09D8516E9}"/>
              </a:ext>
            </a:extLst>
          </p:cNvPr>
          <p:cNvSpPr txBox="1"/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n-US" sz="3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Key Areas of Expenditure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n-US" sz="3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and Proposed Budget 2024-2025</a:t>
            </a:r>
            <a:endParaRPr lang="en-AU" sz="37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4CCEF98-8B20-0F2A-4D5B-AA08DA9E3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374099"/>
              </p:ext>
            </p:extLst>
          </p:nvPr>
        </p:nvGraphicFramePr>
        <p:xfrm>
          <a:off x="611560" y="1412776"/>
          <a:ext cx="7776864" cy="488825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516386656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201301844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692417700"/>
                    </a:ext>
                  </a:extLst>
                </a:gridCol>
              </a:tblGrid>
              <a:tr h="346970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2023-2024 Actuals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2024-2025 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3002"/>
                  </a:ext>
                </a:extLst>
              </a:tr>
              <a:tr h="437832">
                <a:tc>
                  <a:txBody>
                    <a:bodyPr/>
                    <a:lstStyle/>
                    <a:p>
                      <a:r>
                        <a:rPr lang="en-AU" dirty="0"/>
                        <a:t>Legal and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2,491.00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2,500.00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45581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/>
                        <a:t>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$   8,575.00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03614"/>
                  </a:ext>
                </a:extLst>
              </a:tr>
              <a:tr h="403682">
                <a:tc>
                  <a:txBody>
                    <a:bodyPr/>
                    <a:lstStyle/>
                    <a:p>
                      <a:r>
                        <a:rPr lang="en-AU" dirty="0"/>
                        <a:t>Sponsorship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50953"/>
                  </a:ext>
                </a:extLst>
              </a:tr>
              <a:tr h="371182">
                <a:tc>
                  <a:txBody>
                    <a:bodyPr/>
                    <a:lstStyle/>
                    <a:p>
                      <a:r>
                        <a:rPr lang="en-AU" dirty="0"/>
                        <a:t>Meetings and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$ 49,698.00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$ 50,000.00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20281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 322.00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3,000.00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91658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/>
                        <a:t>Secretariat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$ 91,759.00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92,000.00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73905"/>
                  </a:ext>
                </a:extLst>
              </a:tr>
              <a:tr h="346420">
                <a:tc>
                  <a:txBody>
                    <a:bodyPr/>
                    <a:lstStyle/>
                    <a:p>
                      <a:r>
                        <a:rPr lang="en-AU" dirty="0"/>
                        <a:t>Life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1,400.00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3,000.00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2083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/>
                        <a:t>ASRHE 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8,128.00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11,000.00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52410"/>
                  </a:ext>
                </a:extLst>
              </a:tr>
              <a:tr h="358158">
                <a:tc>
                  <a:txBody>
                    <a:bodyPr/>
                    <a:lstStyle/>
                    <a:p>
                      <a:r>
                        <a:rPr lang="en-AU" dirty="0"/>
                        <a:t>HERD 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$ 91,606.00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$ 106,000.00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05329"/>
                  </a:ext>
                </a:extLst>
              </a:tr>
              <a:tr h="475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Publications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$ 13,659.00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793306"/>
                  </a:ext>
                </a:extLst>
              </a:tr>
              <a:tr h="533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HERDSA Website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3,498.00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523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1659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6ED429-63A4-B1DA-EF0C-02CA644514DB}"/>
              </a:ext>
            </a:extLst>
          </p:cNvPr>
          <p:cNvSpPr txBox="1"/>
          <p:nvPr/>
        </p:nvSpPr>
        <p:spPr>
          <a:xfrm>
            <a:off x="426368" y="188640"/>
            <a:ext cx="8291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/>
              <a:t>HERDSA Strategic Initiatives (incl new) 2024-2025</a:t>
            </a:r>
            <a:endParaRPr lang="en-AU" sz="2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071F84-A779-8F57-86D0-105CFF222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614324"/>
              </p:ext>
            </p:extLst>
          </p:nvPr>
        </p:nvGraphicFramePr>
        <p:xfrm>
          <a:off x="440067" y="836712"/>
          <a:ext cx="8568952" cy="592487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156999900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406770824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5590412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1476198431"/>
                    </a:ext>
                  </a:extLst>
                </a:gridCol>
              </a:tblGrid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2023-2024 </a:t>
                      </a:r>
                    </a:p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2023-2024 </a:t>
                      </a:r>
                    </a:p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YTD Actuals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2024-2025 Proposed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43906"/>
                  </a:ext>
                </a:extLst>
              </a:tr>
              <a:tr h="463847">
                <a:tc>
                  <a:txBody>
                    <a:bodyPr/>
                    <a:lstStyle/>
                    <a:p>
                      <a:r>
                        <a:rPr lang="en-AU" dirty="0"/>
                        <a:t>Conference </a:t>
                      </a:r>
                      <a:r>
                        <a:rPr lang="en-AU" sz="1600" dirty="0"/>
                        <a:t>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$25,600.00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25,500.00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25,500.00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43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Research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$30,000.00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$  18,448.00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30,000.00 </a:t>
                      </a:r>
                      <a:r>
                        <a:rPr lang="en-AU" sz="1400" dirty="0"/>
                        <a:t>2024</a:t>
                      </a:r>
                    </a:p>
                    <a:p>
                      <a:r>
                        <a:rPr lang="en-AU" dirty="0"/>
                        <a:t>$  11,552.00 </a:t>
                      </a:r>
                      <a:r>
                        <a:rPr lang="en-AU" sz="1400" dirty="0"/>
                        <a:t>c/</a:t>
                      </a:r>
                      <a:r>
                        <a:rPr lang="en-AU" sz="1400" dirty="0" err="1"/>
                        <a:t>fwd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34278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/>
                        <a:t>Information Technologies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$ 50,000.00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2,240.00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47,760.00 </a:t>
                      </a:r>
                      <a:r>
                        <a:rPr lang="en-AU" sz="1400" dirty="0"/>
                        <a:t>c/</a:t>
                      </a:r>
                      <a:r>
                        <a:rPr lang="en-AU" sz="1400" dirty="0" err="1"/>
                        <a:t>fwd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03218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/>
                        <a:t>HERDSA History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$12,000.00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In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12,000.00 </a:t>
                      </a:r>
                      <a:r>
                        <a:rPr lang="en-AU" sz="1400" dirty="0"/>
                        <a:t>c/</a:t>
                      </a:r>
                      <a:r>
                        <a:rPr lang="en-AU" sz="1400" dirty="0" err="1"/>
                        <a:t>fwd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473324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/>
                        <a:t>HERD Editors Honorarium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583835"/>
                  </a:ext>
                </a:extLst>
              </a:tr>
              <a:tr h="377950">
                <a:tc>
                  <a:txBody>
                    <a:bodyPr/>
                    <a:lstStyle/>
                    <a:p>
                      <a:r>
                        <a:rPr lang="en-AU" dirty="0"/>
                        <a:t>President Discretionary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52762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HERD Awards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1,000.00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750.00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1,000.00</a:t>
                      </a:r>
                    </a:p>
                    <a:p>
                      <a:r>
                        <a:rPr lang="en-AU" dirty="0"/>
                        <a:t>$      250.00 </a:t>
                      </a:r>
                      <a:r>
                        <a:rPr lang="en-AU" sz="1400" dirty="0"/>
                        <a:t>c/</a:t>
                      </a:r>
                      <a:r>
                        <a:rPr lang="en-AU" sz="1400" dirty="0" err="1"/>
                        <a:t>fwd</a:t>
                      </a:r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02426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Life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1,500.00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1,441.00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3,000.00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439286"/>
                  </a:ext>
                </a:extLst>
              </a:tr>
              <a:tr h="502428">
                <a:tc>
                  <a:txBody>
                    <a:bodyPr/>
                    <a:lstStyle/>
                    <a:p>
                      <a:r>
                        <a:rPr lang="en-AU" dirty="0"/>
                        <a:t>Business Processes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$ 25,000.00 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895195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 err="1"/>
                        <a:t>SoTL</a:t>
                      </a:r>
                      <a:r>
                        <a:rPr lang="en-AU" dirty="0"/>
                        <a:t>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2,000.00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0.00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$ 20,000.00 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25652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HERDSA Blog </a:t>
                      </a:r>
                      <a:r>
                        <a:rPr lang="en-AU" sz="1400" dirty="0"/>
                        <a:t>contract 12mths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$ 25,000.00 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77832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$149,100.00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53,379.00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$216.062.00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7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622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6B4ED4F-DDF8-DC4D-1D2B-907AA3450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Australian Branches</a:t>
            </a:r>
            <a:br>
              <a:rPr lang="en-US" altLang="en-US" sz="4000" dirty="0">
                <a:solidFill>
                  <a:srgbClr val="00B050"/>
                </a:solidFill>
              </a:rPr>
            </a:br>
            <a:r>
              <a:rPr lang="en-US" altLang="en-US" sz="4000" dirty="0"/>
              <a:t> </a:t>
            </a:r>
            <a:r>
              <a:rPr lang="en-US" altLang="en-US" sz="3600" dirty="0"/>
              <a:t>Funds held in Trust</a:t>
            </a:r>
          </a:p>
        </p:txBody>
      </p:sp>
      <p:graphicFrame>
        <p:nvGraphicFramePr>
          <p:cNvPr id="13389" name="Group 77">
            <a:extLst>
              <a:ext uri="{FF2B5EF4-FFF2-40B4-BE49-F238E27FC236}">
                <a16:creationId xmlns:a16="http://schemas.microsoft.com/office/drawing/2014/main" id="{0FA27082-67CD-F1A8-0F62-A2767850FD4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07504" y="2204864"/>
          <a:ext cx="8928992" cy="3323471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26355551"/>
                    </a:ext>
                  </a:extLst>
                </a:gridCol>
              </a:tblGrid>
              <a:tr h="1043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June 2023 to 31/05/24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QLD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VIC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TAS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NSW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Income (+)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$ 10,000.00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Expenses (-)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$ 1,367.00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    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$ 2149.00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</a:t>
                      </a:r>
                      <a:r>
                        <a:rPr lang="en-US" sz="1600" dirty="0"/>
                        <a:t>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Closing balances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at 31/5/24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$8,189.00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$10,296.00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$ 11,184.60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$13,805.00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$6,574.00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7FD1801-26D1-6E7B-9920-89746322E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dirty="0"/>
              <a:t>HERDSA BANK ACCOUNTS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FC5F0E0-65F0-60DB-0602-EF99F46C31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1560" y="1600200"/>
          <a:ext cx="7488832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1837">
                  <a:extLst>
                    <a:ext uri="{9D8B030D-6E8A-4147-A177-3AD203B41FA5}">
                      <a16:colId xmlns:a16="http://schemas.microsoft.com/office/drawing/2014/main" val="101371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ACCOUNT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As at 31/5/2023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As at 31/5/2024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59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Bankwest</a:t>
                      </a:r>
                    </a:p>
                    <a:p>
                      <a:r>
                        <a:rPr lang="en-AU" dirty="0"/>
                        <a:t>Includes branch accounts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$ 55,739.00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$56,973.00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HERDSA Term Deposit Macquarie Bank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$ 246,355.00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$256,969.00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Australia - Commonwealth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$ 220,204.00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$346.781.00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New Zealand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$ 21,727.00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$24,993.00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5740039-FF1A-7FDC-63D5-6167C470E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pPr algn="l" eaLnBrk="1" hangingPunct="1"/>
            <a:r>
              <a:rPr lang="en-AU" altLang="en-US" sz="4000" b="1" dirty="0"/>
              <a:t>Recommendations for ratification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B4739-77CA-8ACF-EA2D-6022646A4EFF}"/>
              </a:ext>
            </a:extLst>
          </p:cNvPr>
          <p:cNvSpPr txBox="1"/>
          <p:nvPr/>
        </p:nvSpPr>
        <p:spPr>
          <a:xfrm>
            <a:off x="827088" y="1416253"/>
            <a:ext cx="7500937" cy="54784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</a:t>
            </a:r>
            <a:r>
              <a:rPr lang="en-US" sz="28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Santendra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Kumar be appointed as HERDSA auditor for the 2024-2025 year.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the 2024-2025 budget expenditure be ratified. 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2024 – 2025 Strategic Initiatives project expenditure be ratified.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the 2023-2024 audited accounts be ratified</a:t>
            </a:r>
            <a:r>
              <a:rPr lang="en-AU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.(copies at entry)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	</a:t>
            </a:r>
            <a:r>
              <a:rPr lang="en-AU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Audited accounts available on HERDSA members website.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AU" sz="2800" b="1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1268760"/>
            <a:ext cx="7196137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AU" altLang="en-US" sz="32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AU" altLang="en-US" sz="32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Closing</a:t>
            </a: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en-AU" sz="20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ctr"/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3501866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ERDSAPowerpoint">
  <a:themeElements>
    <a:clrScheme name="HERDSAPowerpo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ERDSAPowerpoi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HERDSA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10075</TotalTime>
  <Words>2313</Words>
  <Application>Microsoft Office PowerPoint</Application>
  <PresentationFormat>On-screen Show (4:3)</PresentationFormat>
  <Paragraphs>450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ＭＳ Ｐゴシック</vt:lpstr>
      <vt:lpstr>Arial</vt:lpstr>
      <vt:lpstr>Calibri</vt:lpstr>
      <vt:lpstr>Greycliff CF</vt:lpstr>
      <vt:lpstr>Kabel Bk BT</vt:lpstr>
      <vt:lpstr>Source Sans Pro</vt:lpstr>
      <vt:lpstr>Default Design</vt:lpstr>
      <vt:lpstr>HERDSAPowerpoint</vt:lpstr>
      <vt:lpstr>1_Default Design</vt:lpstr>
      <vt:lpstr>PowerPoint Presentation</vt:lpstr>
      <vt:lpstr> Acknowlegement of Country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GROUP MEMBERSHIP  Currently 9 Universities/Institutions have taken up  Group Memberships and group membership  will now be ongoing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HERDSA AGM 10 July 2024 Adelaide Convention Centre </vt:lpstr>
      <vt:lpstr>Overview of Accounts</vt:lpstr>
      <vt:lpstr>Principles</vt:lpstr>
      <vt:lpstr>HERDSA Office Accounts Audit</vt:lpstr>
      <vt:lpstr>Major Income Sources</vt:lpstr>
      <vt:lpstr>PowerPoint Presentation</vt:lpstr>
      <vt:lpstr>PowerPoint Presentation</vt:lpstr>
      <vt:lpstr>Australian Branches  Funds held in Trust</vt:lpstr>
      <vt:lpstr>HERDSA BANK ACCOUNTS</vt:lpstr>
      <vt:lpstr>Recommendations for ratification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</dc:creator>
  <cp:lastModifiedBy>Jennifer Ungaro</cp:lastModifiedBy>
  <cp:revision>348</cp:revision>
  <dcterms:created xsi:type="dcterms:W3CDTF">2008-06-22T07:12:23Z</dcterms:created>
  <dcterms:modified xsi:type="dcterms:W3CDTF">2024-07-10T04:34:08Z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d9e4d68-54d0-40a5-8c9a-85a36c87352c_Enabled">
    <vt:lpwstr>true</vt:lpwstr>
  </property>
  <property fmtid="{D5CDD505-2E9C-101B-9397-08002B2CF9AE}" pid="3" name="MSIP_Label_bd9e4d68-54d0-40a5-8c9a-85a36c87352c_SetDate">
    <vt:lpwstr>2023-05-24T05:14:44Z</vt:lpwstr>
  </property>
  <property fmtid="{D5CDD505-2E9C-101B-9397-08002B2CF9AE}" pid="4" name="MSIP_Label_bd9e4d68-54d0-40a5-8c9a-85a36c87352c_Method">
    <vt:lpwstr>Standard</vt:lpwstr>
  </property>
  <property fmtid="{D5CDD505-2E9C-101B-9397-08002B2CF9AE}" pid="5" name="MSIP_Label_bd9e4d68-54d0-40a5-8c9a-85a36c87352c_Name">
    <vt:lpwstr>Unclassified</vt:lpwstr>
  </property>
  <property fmtid="{D5CDD505-2E9C-101B-9397-08002B2CF9AE}" pid="6" name="MSIP_Label_bd9e4d68-54d0-40a5-8c9a-85a36c87352c_SiteId">
    <vt:lpwstr>388728e1-bbd0-4378-98dc-f8682e644300</vt:lpwstr>
  </property>
  <property fmtid="{D5CDD505-2E9C-101B-9397-08002B2CF9AE}" pid="7" name="MSIP_Label_bd9e4d68-54d0-40a5-8c9a-85a36c87352c_ActionId">
    <vt:lpwstr>df2d4919-926a-46a1-9229-9a3d8a320f3c</vt:lpwstr>
  </property>
  <property fmtid="{D5CDD505-2E9C-101B-9397-08002B2CF9AE}" pid="8" name="MSIP_Label_bd9e4d68-54d0-40a5-8c9a-85a36c87352c_ContentBits">
    <vt:lpwstr>0</vt:lpwstr>
  </property>
</Properties>
</file>