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  <p:sldMasterId id="2147483683" r:id="rId3"/>
  </p:sldMasterIdLst>
  <p:notesMasterIdLst>
    <p:notesMasterId r:id="rId41"/>
  </p:notesMasterIdLst>
  <p:sldIdLst>
    <p:sldId id="256" r:id="rId4"/>
    <p:sldId id="341" r:id="rId5"/>
    <p:sldId id="319" r:id="rId6"/>
    <p:sldId id="336" r:id="rId7"/>
    <p:sldId id="318" r:id="rId8"/>
    <p:sldId id="317" r:id="rId9"/>
    <p:sldId id="327" r:id="rId10"/>
    <p:sldId id="335" r:id="rId11"/>
    <p:sldId id="342" r:id="rId12"/>
    <p:sldId id="312" r:id="rId13"/>
    <p:sldId id="333" r:id="rId14"/>
    <p:sldId id="332" r:id="rId15"/>
    <p:sldId id="331" r:id="rId16"/>
    <p:sldId id="275" r:id="rId17"/>
    <p:sldId id="257" r:id="rId18"/>
    <p:sldId id="323" r:id="rId19"/>
    <p:sldId id="324" r:id="rId20"/>
    <p:sldId id="329" r:id="rId21"/>
    <p:sldId id="326" r:id="rId22"/>
    <p:sldId id="338" r:id="rId23"/>
    <p:sldId id="291" r:id="rId24"/>
    <p:sldId id="292" r:id="rId25"/>
    <p:sldId id="293" r:id="rId26"/>
    <p:sldId id="294" r:id="rId27"/>
    <p:sldId id="296" r:id="rId28"/>
    <p:sldId id="348" r:id="rId29"/>
    <p:sldId id="349" r:id="rId30"/>
    <p:sldId id="299" r:id="rId31"/>
    <p:sldId id="310" r:id="rId32"/>
    <p:sldId id="301" r:id="rId33"/>
    <p:sldId id="346" r:id="rId34"/>
    <p:sldId id="345" r:id="rId35"/>
    <p:sldId id="281" r:id="rId36"/>
    <p:sldId id="343" r:id="rId37"/>
    <p:sldId id="344" r:id="rId38"/>
    <p:sldId id="347" r:id="rId39"/>
    <p:sldId id="339" r:id="rId40"/>
  </p:sldIdLst>
  <p:sldSz cx="9144000" cy="6858000" type="screen4x3"/>
  <p:notesSz cx="6858000" cy="91440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F3A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6D9F66E-5EB9-4882-86FB-DCBF35E3C3E4}" styleName="Medium Style 4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B9631B5-78F2-41C9-869B-9F39066F8104}" styleName="Medium Style 3 - 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26" autoAdjust="0"/>
    <p:restoredTop sz="94870" autoAdjust="0"/>
  </p:normalViewPr>
  <p:slideViewPr>
    <p:cSldViewPr>
      <p:cViewPr varScale="1">
        <p:scale>
          <a:sx n="105" d="100"/>
          <a:sy n="105" d="100"/>
        </p:scale>
        <p:origin x="1752" y="10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presProps" Target="presProps.xml"/><Relationship Id="rId7" Type="http://schemas.openxmlformats.org/officeDocument/2006/relationships/slide" Target="slides/slide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9" Type="http://schemas.openxmlformats.org/officeDocument/2006/relationships/slide" Target="slides/slide26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viewProps" Target="viewProps.xml"/><Relationship Id="rId8" Type="http://schemas.openxmlformats.org/officeDocument/2006/relationships/slide" Target="slides/slide5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20" Type="http://schemas.openxmlformats.org/officeDocument/2006/relationships/slide" Target="slides/slide17.xml"/><Relationship Id="rId41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E66264B0-82B3-8981-6A4B-9A0AA637C5B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55EFD26F-BB1E-1FD9-120D-E4A2792B873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474F348-97AB-9040-9493-F43BB8E72CE4}" type="datetimeFigureOut">
              <a:rPr lang="en-AU"/>
              <a:pPr>
                <a:defRPr/>
              </a:pPr>
              <a:t>5/07/2023</a:t>
            </a:fld>
            <a:endParaRPr lang="en-AU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99E8E9F9-58E9-E477-9BA9-7E4AE9FC300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AU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2C3B5D71-B1F9-743B-10F0-4423DB24D5C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  <a:endParaRPr lang="en-AU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C36C478-2D7F-7862-D0EB-026A7E03C791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AU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EB2790-9676-F608-D462-50A3F56A60B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54FF1E-B89F-DC48-A3E1-3D20A804F2E0}" type="slidenum">
              <a:rPr lang="en-AU" altLang="en-US"/>
              <a:pPr>
                <a:defRPr/>
              </a:pPr>
              <a:t>‹#›</a:t>
            </a:fld>
            <a:endParaRPr lang="en-AU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1C4695-81E4-7443-A1CA-6CB7A2BD8A53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1523517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g2560334c881_0_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g2560334c881_0_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fld id="{DF1C4695-81E4-7443-A1CA-6CB7A2BD8A53}" type="slidenum">
              <a:rPr lang="en-AU" altLang="en-US" smtClean="0"/>
              <a:pPr/>
              <a:t>19</a:t>
            </a:fld>
            <a:endParaRPr lang="en-AU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Slide Image Placeholder 1">
            <a:extLst>
              <a:ext uri="{FF2B5EF4-FFF2-40B4-BE49-F238E27FC236}">
                <a16:creationId xmlns:a16="http://schemas.microsoft.com/office/drawing/2014/main" id="{5F17E279-8646-4795-DC72-91965EA364BD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4579" name="Notes Placeholder 2">
            <a:extLst>
              <a:ext uri="{FF2B5EF4-FFF2-40B4-BE49-F238E27FC236}">
                <a16:creationId xmlns:a16="http://schemas.microsoft.com/office/drawing/2014/main" id="{669ED9EC-B6B7-D998-CC21-7DC5F713F3EB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AU" altLang="en-US"/>
          </a:p>
        </p:txBody>
      </p:sp>
      <p:sp>
        <p:nvSpPr>
          <p:cNvPr id="24580" name="Slide Number Placeholder 3">
            <a:extLst>
              <a:ext uri="{FF2B5EF4-FFF2-40B4-BE49-F238E27FC236}">
                <a16:creationId xmlns:a16="http://schemas.microsoft.com/office/drawing/2014/main" id="{29999F6D-00F3-B383-6A22-5C8C3CD67BC6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F1C4695-81E4-7443-A1CA-6CB7A2BD8A53}" type="slidenum">
              <a:rPr kumimoji="0" lang="en-AU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AU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944042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Slide Image Placeholder 1">
            <a:extLst>
              <a:ext uri="{FF2B5EF4-FFF2-40B4-BE49-F238E27FC236}">
                <a16:creationId xmlns:a16="http://schemas.microsoft.com/office/drawing/2014/main" id="{C12491C0-983F-990B-53DE-9CA270AD5664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8675" name="Notes Placeholder 2">
            <a:extLst>
              <a:ext uri="{FF2B5EF4-FFF2-40B4-BE49-F238E27FC236}">
                <a16:creationId xmlns:a16="http://schemas.microsoft.com/office/drawing/2014/main" id="{A94EB09A-CC21-5A0F-C575-5CEEAF6AB1D5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/>
          </a:p>
        </p:txBody>
      </p:sp>
      <p:sp>
        <p:nvSpPr>
          <p:cNvPr id="28676" name="Slide Number Placeholder 3">
            <a:extLst>
              <a:ext uri="{FF2B5EF4-FFF2-40B4-BE49-F238E27FC236}">
                <a16:creationId xmlns:a16="http://schemas.microsoft.com/office/drawing/2014/main" id="{887DB04E-A37B-7508-E096-4FD8A719F457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2739114-1E55-A74C-A420-0F6175BD891C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23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Slide Image Placeholder 1">
            <a:extLst>
              <a:ext uri="{FF2B5EF4-FFF2-40B4-BE49-F238E27FC236}">
                <a16:creationId xmlns:a16="http://schemas.microsoft.com/office/drawing/2014/main" id="{DD558EE9-FB66-3D21-3774-EC0B242DFD07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3795" name="Notes Placeholder 2">
            <a:extLst>
              <a:ext uri="{FF2B5EF4-FFF2-40B4-BE49-F238E27FC236}">
                <a16:creationId xmlns:a16="http://schemas.microsoft.com/office/drawing/2014/main" id="{4A0583D5-890A-7B5B-8A36-3E4ED72E2ADA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 altLang="en-US"/>
          </a:p>
        </p:txBody>
      </p:sp>
      <p:sp>
        <p:nvSpPr>
          <p:cNvPr id="33796" name="Slide Number Placeholder 3">
            <a:extLst>
              <a:ext uri="{FF2B5EF4-FFF2-40B4-BE49-F238E27FC236}">
                <a16:creationId xmlns:a16="http://schemas.microsoft.com/office/drawing/2014/main" id="{0AF59E10-EE61-EBA6-E231-8A135278B553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F46DE8B4-CFD3-0349-BB58-27A8EE6F096B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25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2" name="Slide Image Placeholder 1">
            <a:extLst>
              <a:ext uri="{FF2B5EF4-FFF2-40B4-BE49-F238E27FC236}">
                <a16:creationId xmlns:a16="http://schemas.microsoft.com/office/drawing/2014/main" id="{4EA8B549-2F82-2C35-B1E5-B391879E68F3}"/>
              </a:ext>
            </a:extLst>
          </p:cNvPr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63" name="Notes Placeholder 2">
            <a:extLst>
              <a:ext uri="{FF2B5EF4-FFF2-40B4-BE49-F238E27FC236}">
                <a16:creationId xmlns:a16="http://schemas.microsoft.com/office/drawing/2014/main" id="{0C24F644-3F8E-74AE-DCC2-49CEB142B429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NZ" altLang="en-US"/>
          </a:p>
        </p:txBody>
      </p:sp>
      <p:sp>
        <p:nvSpPr>
          <p:cNvPr id="40964" name="Slide Number Placeholder 3">
            <a:extLst>
              <a:ext uri="{FF2B5EF4-FFF2-40B4-BE49-F238E27FC236}">
                <a16:creationId xmlns:a16="http://schemas.microsoft.com/office/drawing/2014/main" id="{1B724143-AFCF-2B39-CD65-3D54603A7319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fld id="{2712B85A-1A65-674C-94C4-EF5DF595F468}" type="slidenum">
              <a:rPr lang="en-US" altLang="en-US" smtClean="0">
                <a:solidFill>
                  <a:srgbClr val="000000"/>
                </a:solidFill>
                <a:ea typeface="ＭＳ Ｐゴシック" panose="020B0600070205080204" pitchFamily="34" charset="-128"/>
                <a:cs typeface="Arial" panose="020B0604020202020204" pitchFamily="34" charset="0"/>
              </a:rPr>
              <a:pPr eaLnBrk="1" hangingPunct="1"/>
              <a:t>28</a:t>
            </a:fld>
            <a:endParaRPr lang="en-US" altLang="en-US">
              <a:solidFill>
                <a:srgbClr val="000000"/>
              </a:solidFill>
              <a:ea typeface="ＭＳ Ｐゴシック" panose="020B0600070205080204" pitchFamily="34" charset="-128"/>
              <a:cs typeface="Arial" panose="020B0604020202020204" pitchFamily="34" charset="0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43000" y="1122363"/>
            <a:ext cx="6858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59353802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777879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8"/>
            <a:ext cx="78867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3"/>
            <a:ext cx="78867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/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868460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825625"/>
            <a:ext cx="386715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40755282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0238" y="1681163"/>
            <a:ext cx="386873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30238" y="2505075"/>
            <a:ext cx="386873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7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7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3141264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190551713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9016335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5601059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30238" y="457200"/>
            <a:ext cx="2949575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887788" y="987425"/>
            <a:ext cx="462915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30238" y="2057400"/>
            <a:ext cx="2949575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1027614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6418513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762625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99832903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3568" y="548680"/>
            <a:ext cx="7772400" cy="2376264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00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403648" y="3501008"/>
            <a:ext cx="6400800" cy="1752600"/>
          </a:xfrm>
          <a:prstGeom prst="rect">
            <a:avLst/>
          </a:prstGeom>
        </p:spPr>
        <p:txBody>
          <a:bodyPr vert="horz"/>
          <a:lstStyle>
            <a:lvl1pPr marL="0" indent="0" algn="ctr">
              <a:buNone/>
              <a:defRPr sz="2000" baseline="0">
                <a:solidFill>
                  <a:schemeClr val="bg1"/>
                </a:solidFill>
              </a:defRPr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463921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3568" y="274638"/>
            <a:ext cx="8003232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r>
              <a:rPr lang="en-AU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3568" y="1600200"/>
            <a:ext cx="8003232" cy="4525963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rgbClr val="FFFF00"/>
                </a:solidFill>
              </a:defRPr>
            </a:lvl1pPr>
            <a:lvl2pPr>
              <a:defRPr>
                <a:solidFill>
                  <a:srgbClr val="FFFF00"/>
                </a:solidFill>
              </a:defRPr>
            </a:lvl2pPr>
            <a:lvl3pPr>
              <a:defRPr>
                <a:solidFill>
                  <a:srgbClr val="FFFF00"/>
                </a:solidFill>
              </a:defRPr>
            </a:lvl3pPr>
            <a:lvl4pPr>
              <a:defRPr>
                <a:solidFill>
                  <a:srgbClr val="FFFF00"/>
                </a:solidFill>
              </a:defRPr>
            </a:lvl4pPr>
            <a:lvl5pPr>
              <a:defRPr>
                <a:solidFill>
                  <a:srgbClr val="FFFF00"/>
                </a:solidFill>
              </a:defRPr>
            </a:lvl5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02721455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vert="horz" anchor="t"/>
          <a:lstStyle>
            <a:lvl1pPr algn="l">
              <a:defRPr sz="4000" b="1" cap="all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36819114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55576" y="274638"/>
            <a:ext cx="7931224" cy="1143000"/>
          </a:xfrm>
          <a:prstGeom prst="rect">
            <a:avLst/>
          </a:prstGeom>
        </p:spPr>
        <p:txBody>
          <a:bodyPr vert="horz"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AU" dirty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755576" y="1600200"/>
            <a:ext cx="3740224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00"/>
                </a:solidFill>
              </a:defRPr>
            </a:lvl1pPr>
            <a:lvl2pPr>
              <a:defRPr sz="2400">
                <a:solidFill>
                  <a:srgbClr val="FFFF00"/>
                </a:solidFill>
              </a:defRPr>
            </a:lvl2pPr>
            <a:lvl3pPr>
              <a:defRPr sz="2000">
                <a:solidFill>
                  <a:srgbClr val="FFFF00"/>
                </a:solidFill>
              </a:defRPr>
            </a:lvl3pPr>
            <a:lvl4pPr>
              <a:defRPr sz="1800">
                <a:solidFill>
                  <a:srgbClr val="FFFF00"/>
                </a:solidFill>
              </a:defRPr>
            </a:lvl4pPr>
            <a:lvl5pPr>
              <a:defRPr sz="1800">
                <a:solidFill>
                  <a:srgbClr val="FFFF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 vert="horz"/>
          <a:lstStyle>
            <a:lvl1pPr>
              <a:defRPr sz="2800">
                <a:solidFill>
                  <a:srgbClr val="FFFF00"/>
                </a:solidFill>
              </a:defRPr>
            </a:lvl1pPr>
            <a:lvl2pPr>
              <a:defRPr sz="2400">
                <a:solidFill>
                  <a:srgbClr val="FFFF00"/>
                </a:solidFill>
              </a:defRPr>
            </a:lvl2pPr>
            <a:lvl3pPr>
              <a:defRPr sz="2000">
                <a:solidFill>
                  <a:srgbClr val="FFFF00"/>
                </a:solidFill>
              </a:defRPr>
            </a:lvl3pPr>
            <a:lvl4pPr>
              <a:defRPr sz="1800">
                <a:solidFill>
                  <a:srgbClr val="FFFF00"/>
                </a:solidFill>
              </a:defRPr>
            </a:lvl4pPr>
            <a:lvl5pPr>
              <a:defRPr sz="1800">
                <a:solidFill>
                  <a:srgbClr val="FFFF00"/>
                </a:solidFill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AU" dirty="0"/>
              <a:t>Click to edit Master text styles</a:t>
            </a:r>
          </a:p>
          <a:p>
            <a:pPr lvl="1"/>
            <a:r>
              <a:rPr lang="en-AU" dirty="0"/>
              <a:t>Second level</a:t>
            </a:r>
          </a:p>
          <a:p>
            <a:pPr lvl="2"/>
            <a:r>
              <a:rPr lang="en-AU" dirty="0"/>
              <a:t>Third level</a:t>
            </a:r>
          </a:p>
          <a:p>
            <a:pPr lvl="3"/>
            <a:r>
              <a:rPr lang="en-AU" dirty="0"/>
              <a:t>Fourth level</a:t>
            </a:r>
          </a:p>
          <a:p>
            <a:pPr lvl="4"/>
            <a:r>
              <a:rPr lang="en-AU" dirty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3142877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>
            <a:lvl1pPr>
              <a:defRPr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vert="horz"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 vert="horz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702952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AU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1182916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54407006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 vert="horz"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4094206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vert="horz" anchor="b"/>
          <a:lstStyle>
            <a:lvl1pPr algn="l">
              <a:defRPr sz="2000" b="1"/>
            </a:lvl1pPr>
          </a:lstStyle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 vert="horz"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AU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7752391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6282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AU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AU"/>
              <a:t>Click to edit Master text styles</a:t>
            </a:r>
          </a:p>
          <a:p>
            <a:pPr lvl="1"/>
            <a:r>
              <a:rPr lang="en-AU"/>
              <a:t>Second level</a:t>
            </a:r>
          </a:p>
          <a:p>
            <a:pPr lvl="2"/>
            <a:r>
              <a:rPr lang="en-AU"/>
              <a:t>Third level</a:t>
            </a:r>
          </a:p>
          <a:p>
            <a:pPr lvl="3"/>
            <a:r>
              <a:rPr lang="en-AU"/>
              <a:t>Fourth level</a:t>
            </a:r>
          </a:p>
          <a:p>
            <a:pPr lvl="4"/>
            <a:r>
              <a:rPr lang="en-AU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12889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B366867-4951-35AA-C797-BD7D117EF2D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D044D2C-C3CA-2F29-2F6D-907FDC202A6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728FBC71-9B06-AE23-4973-5BCD8BBA055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0A91633-CDE6-1F4D-AFC4-6C88988DA0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33983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237B1B9-D204-A424-E752-64ECFD87FCF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6BD6BD92-412B-D2DE-E133-3AE2B9BDFE6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12E5EB84-4188-281B-0D53-D1A0C6122BA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743C83E5-970B-2848-B43B-54ED6B88CEC7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6867205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7A6F4679-4695-45A9-8CA0-246AB5D3E1EC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3C538630-25FB-A573-AACD-62C261622BE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69A954B0-7633-5833-E33B-AF7EF9BAA2C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562430F-927B-5848-82A4-7D1B35E521A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9653235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54BBC6C-432A-1B47-BA4E-A6744A05DA8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2D266D-BA42-6D9E-84DC-6CFB9BBBFDD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7355CE7E-BCC5-5692-5727-50B262AF80A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AF2130B-D5C0-D14F-9FF3-61CCE877194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5747842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34C58AF7-265A-CAA1-1EC2-271E8675C0F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A0886C96-9BE2-7248-6F51-3D094818830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C0DFA77C-2B43-0831-F65D-D34E48BE08B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B8E6CFD-6E9D-284E-ACB5-103F61B86BBB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52356810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7F4F1920-E447-245D-4B58-556401499E85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C7A5BE3E-2EFA-5629-7F61-FFAD8C24321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34ACDA2F-BFFD-5ED1-700B-8415F34F4442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9AE0ED9-E926-F541-920E-B92612171E6E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073303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5546576C-A3CB-B96E-C5C5-C55A1D0C7F8F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A07A71BB-E182-0591-203E-4DC5C94D858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54F82635-CFEF-B645-FA29-92935C442B8D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59AE2BF0-B416-7E44-9D31-E023FF01244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96025921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E9E841D-BCDC-374E-78A8-B30ED78E61B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76E78AA-A9BA-6AEE-C29E-5C9CAD1DA5C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FC30F6AF-B672-B66A-EE32-2C5280DC422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1C669CF-C653-8440-99F8-34519B69819F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16952337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AU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39F227F-7CD1-AD6F-CC1C-CE7E5EFD4D6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933313F-7CF1-9E5C-1B47-7D5A2263E38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5BEB5D2F-D66C-4362-93A5-F0FE5330B1FF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64EF77E-C6B4-8143-8276-71061D840724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96650262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FF83DD1D-28FB-DC2D-1705-827EF1B45A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AF28C9C-93DA-E4D0-ABB8-7FE827C04E6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4C54A76F-C13B-4D77-3059-F15A5503856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38DD0E-6E39-B547-A661-8E43830D7AB1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462550370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617226E8-CA11-02A3-C90F-CB1B4D4B777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8D25DBB8-33B5-60C2-1B9B-72A26E6D0751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9201A36-1A5B-F596-39BC-2FF2E402FF34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3611675-24D0-CF47-ADB4-15F14868B1E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47820781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bl" preserve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able Placeholder 2"/>
          <p:cNvSpPr>
            <a:spLocks noGrp="1"/>
          </p:cNvSpPr>
          <p:nvPr>
            <p:ph type="tbl" idx="1"/>
          </p:nvPr>
        </p:nvSpPr>
        <p:spPr>
          <a:xfrm>
            <a:off x="457200" y="1600200"/>
            <a:ext cx="8229600" cy="4525963"/>
          </a:xfrm>
        </p:spPr>
        <p:txBody>
          <a:bodyPr/>
          <a:lstStyle/>
          <a:p>
            <a:pPr lvl="0"/>
            <a:endParaRPr lang="en-AU" noProof="0"/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26C0F7AC-B9AB-1B56-C5A5-4815EF829FD2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B8668F9E-FAEB-8727-738A-375AD4DBF8AB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D7D97B8C-D7EB-4F62-6B18-1712C3D6C06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8475B5A4-D544-8746-904F-6AD2643C449A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82965031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xAndObj" preserve="1">
  <p:cSld name="Title, Text,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AU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AU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2DE10C64-3D17-2DAF-B0A7-8A24C909C0EE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0828F54-E4FD-4881-4902-C483907A9CCA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876B7B0B-BA31-9952-62A9-40B9ED96927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E577225-82FD-3748-81C9-15D89D908945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689851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3.pn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image" Target="../media/image4.jpeg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image" Target="../media/image2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5" Type="http://schemas.openxmlformats.org/officeDocument/2006/relationships/slideLayout" Target="../slideLayouts/slideLayout27.xml"/><Relationship Id="rId10" Type="http://schemas.openxmlformats.org/officeDocument/2006/relationships/slideLayout" Target="../slideLayouts/slideLayout32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theme" Target="../theme/theme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26" name="Group 15">
            <a:extLst>
              <a:ext uri="{FF2B5EF4-FFF2-40B4-BE49-F238E27FC236}">
                <a16:creationId xmlns:a16="http://schemas.microsoft.com/office/drawing/2014/main" id="{AD48476F-EED0-FF0E-E062-2E75BF221B66}"/>
              </a:ext>
            </a:extLst>
          </p:cNvPr>
          <p:cNvGrpSpPr>
            <a:grpSpLocks/>
          </p:cNvGrpSpPr>
          <p:nvPr userDrawn="1"/>
        </p:nvGrpSpPr>
        <p:grpSpPr bwMode="auto">
          <a:xfrm>
            <a:off x="148150" y="4653136"/>
            <a:ext cx="8652038" cy="2116137"/>
            <a:chOff x="113" y="2967"/>
            <a:chExt cx="5216" cy="1333"/>
          </a:xfrm>
        </p:grpSpPr>
        <p:sp>
          <p:nvSpPr>
            <p:cNvPr id="1028" name="Text Box 7">
              <a:extLst>
                <a:ext uri="{FF2B5EF4-FFF2-40B4-BE49-F238E27FC236}">
                  <a16:creationId xmlns:a16="http://schemas.microsoft.com/office/drawing/2014/main" id="{C62D2248-ADCB-5B30-021E-A285CF253E98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176" y="4108"/>
              <a:ext cx="3153" cy="192"/>
            </a:xfrm>
            <a:prstGeom prst="rect">
              <a:avLst/>
            </a:prstGeom>
            <a:noFill/>
            <a:ln>
              <a:noFill/>
            </a:ln>
            <a:effectLst/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defRPr/>
              </a:pPr>
              <a:r>
                <a:rPr lang="en-US" altLang="en-US" sz="1400">
                  <a:solidFill>
                    <a:srgbClr val="B8D348"/>
                  </a:solidFill>
                  <a:latin typeface="Kabel Bk BT" pitchFamily="34" charset="0"/>
                </a:rPr>
                <a:t>Higher Education Research and Development Society of Australasia </a:t>
              </a:r>
            </a:p>
          </p:txBody>
        </p:sp>
        <p:pic>
          <p:nvPicPr>
            <p:cNvPr id="1029" name="Picture 10" descr="text_logo">
              <a:extLst>
                <a:ext uri="{FF2B5EF4-FFF2-40B4-BE49-F238E27FC236}">
                  <a16:creationId xmlns:a16="http://schemas.microsoft.com/office/drawing/2014/main" id="{0B2C46CE-0C57-A743-1C70-F5E3F5B58E5E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3790"/>
              <a:ext cx="1572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1030" name="Picture 12" descr="logo">
              <a:extLst>
                <a:ext uri="{FF2B5EF4-FFF2-40B4-BE49-F238E27FC236}">
                  <a16:creationId xmlns:a16="http://schemas.microsoft.com/office/drawing/2014/main" id="{C438D5DF-978B-5691-4A8E-A5FE7CC5289A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2967"/>
              <a:ext cx="1406" cy="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1027" name="Picture 16" descr="logo_graphic">
            <a:extLst>
              <a:ext uri="{FF2B5EF4-FFF2-40B4-BE49-F238E27FC236}">
                <a16:creationId xmlns:a16="http://schemas.microsoft.com/office/drawing/2014/main" id="{D9534494-2180-4C83-2BC0-0F656F9ACF09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388" y="188913"/>
            <a:ext cx="755650" cy="2133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4" r:id="rId1"/>
    <p:sldLayoutId id="2147483685" r:id="rId2"/>
    <p:sldLayoutId id="2147483686" r:id="rId3"/>
    <p:sldLayoutId id="2147483687" r:id="rId4"/>
    <p:sldLayoutId id="2147483688" r:id="rId5"/>
    <p:sldLayoutId id="2147483689" r:id="rId6"/>
    <p:sldLayoutId id="2147483690" r:id="rId7"/>
    <p:sldLayoutId id="2147483691" r:id="rId8"/>
    <p:sldLayoutId id="2147483692" r:id="rId9"/>
    <p:sldLayoutId id="2147483693" r:id="rId10"/>
    <p:sldLayoutId id="2147483694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anose="020B0604020202020204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50" name="Group 2">
            <a:extLst>
              <a:ext uri="{FF2B5EF4-FFF2-40B4-BE49-F238E27FC236}">
                <a16:creationId xmlns:a16="http://schemas.microsoft.com/office/drawing/2014/main" id="{354D4BF6-78D8-9961-7B10-55475F7FF805}"/>
              </a:ext>
            </a:extLst>
          </p:cNvPr>
          <p:cNvGrpSpPr>
            <a:grpSpLocks/>
          </p:cNvGrpSpPr>
          <p:nvPr/>
        </p:nvGrpSpPr>
        <p:grpSpPr bwMode="auto">
          <a:xfrm>
            <a:off x="107950" y="5445125"/>
            <a:ext cx="8639175" cy="1284288"/>
            <a:chOff x="113" y="2967"/>
            <a:chExt cx="6510" cy="1365"/>
          </a:xfrm>
        </p:grpSpPr>
        <p:sp>
          <p:nvSpPr>
            <p:cNvPr id="2052" name="Text Box 3">
              <a:extLst>
                <a:ext uri="{FF2B5EF4-FFF2-40B4-BE49-F238E27FC236}">
                  <a16:creationId xmlns:a16="http://schemas.microsoft.com/office/drawing/2014/main" id="{AE885B20-E348-1B3F-D7E2-57065C781AC7}"/>
                </a:ext>
              </a:extLst>
            </p:cNvPr>
            <p:cNvSpPr txBox="1">
              <a:spLocks noChangeArrowheads="1"/>
            </p:cNvSpPr>
            <p:nvPr userDrawn="1"/>
          </p:nvSpPr>
          <p:spPr bwMode="auto">
            <a:xfrm>
              <a:off x="2175" y="4038"/>
              <a:ext cx="4448" cy="294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>
                <a:spcBef>
                  <a:spcPct val="50000"/>
                </a:spcBef>
                <a:defRPr/>
              </a:pPr>
              <a:r>
                <a:rPr lang="en-AU" altLang="en-US" sz="1200">
                  <a:solidFill>
                    <a:srgbClr val="B8D348"/>
                  </a:solidFill>
                  <a:latin typeface="Kabel Bk BT" pitchFamily="34" charset="0"/>
                </a:rPr>
                <a:t>Higher Education Research and Development Society of Australasia </a:t>
              </a:r>
            </a:p>
          </p:txBody>
        </p:sp>
        <p:pic>
          <p:nvPicPr>
            <p:cNvPr id="2053" name="Picture 4" descr="text_logo">
              <a:extLst>
                <a:ext uri="{FF2B5EF4-FFF2-40B4-BE49-F238E27FC236}">
                  <a16:creationId xmlns:a16="http://schemas.microsoft.com/office/drawing/2014/main" id="{B9CFECA8-2890-2196-394B-A5F73C797835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12" y="3790"/>
              <a:ext cx="1572" cy="46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  <p:pic>
          <p:nvPicPr>
            <p:cNvPr id="2054" name="Picture 5" descr="logo">
              <a:extLst>
                <a:ext uri="{FF2B5EF4-FFF2-40B4-BE49-F238E27FC236}">
                  <a16:creationId xmlns:a16="http://schemas.microsoft.com/office/drawing/2014/main" id="{1F3B40CD-8C63-F5E6-04BA-D56B880F8F8C}"/>
                </a:ext>
              </a:extLst>
            </p:cNvPr>
            <p:cNvPicPr>
              <a:picLocks noChangeAspect="1" noChangeArrowheads="1"/>
            </p:cNvPicPr>
            <p:nvPr userDrawn="1"/>
          </p:nvPicPr>
          <p:blipFill>
            <a:blip r:embed="rId1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13" y="2967"/>
              <a:ext cx="1406" cy="13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051" name="Picture 2">
            <a:extLst>
              <a:ext uri="{FF2B5EF4-FFF2-40B4-BE49-F238E27FC236}">
                <a16:creationId xmlns:a16="http://schemas.microsoft.com/office/drawing/2014/main" id="{CA70DBB2-0A3B-1A4E-8FEC-D40CAAB8DDB1}"/>
              </a:ext>
            </a:extLst>
          </p:cNvPr>
          <p:cNvPicPr>
            <a:picLocks noChangeAspect="1" noChangeArrowheads="1"/>
          </p:cNvPicPr>
          <p:nvPr userDrawn="1"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7625" y="5732463"/>
            <a:ext cx="1404938" cy="9366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ea typeface="ＭＳ Ｐゴシック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ea typeface="+mn-ea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>
            <a:extLst>
              <a:ext uri="{FF2B5EF4-FFF2-40B4-BE49-F238E27FC236}">
                <a16:creationId xmlns:a16="http://schemas.microsoft.com/office/drawing/2014/main" id="{A190CC8E-D5B8-A9CB-291D-B837A06934D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3075" name="Rectangle 3">
            <a:extLst>
              <a:ext uri="{FF2B5EF4-FFF2-40B4-BE49-F238E27FC236}">
                <a16:creationId xmlns:a16="http://schemas.microsoft.com/office/drawing/2014/main" id="{72F7CD50-391B-3C37-2C0F-15EA34A3A018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6A2FA64F-7B72-4876-E5EB-D9BC05BBA2EA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E93C390F-9E3C-DF8C-C41E-5536175E0D3D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E3E02BCC-9902-34CC-DFAA-A841133AEF1E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pPr>
              <a:defRPr/>
            </a:pPr>
            <a:fld id="{DCA332A5-B5EE-444D-ACD3-F058ECA79698}" type="slidenum">
              <a:rPr lang="en-US" altLang="en-US"/>
              <a:pPr>
                <a:defRPr/>
              </a:pPr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  <p:sldLayoutId id="2147483707" r:id="rId2"/>
    <p:sldLayoutId id="2147483708" r:id="rId3"/>
    <p:sldLayoutId id="2147483709" r:id="rId4"/>
    <p:sldLayoutId id="2147483710" r:id="rId5"/>
    <p:sldLayoutId id="2147483711" r:id="rId6"/>
    <p:sldLayoutId id="2147483712" r:id="rId7"/>
    <p:sldLayoutId id="2147483713" r:id="rId8"/>
    <p:sldLayoutId id="2147483714" r:id="rId9"/>
    <p:sldLayoutId id="2147483715" r:id="rId10"/>
    <p:sldLayoutId id="2147483716" r:id="rId11"/>
    <p:sldLayoutId id="2147483717" r:id="rId12"/>
    <p:sldLayoutId id="2147483718" r:id="rId13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charset="0"/>
          <a:cs typeface="Arial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hyperlink" Target="mailto:Christy.collis@usq.edu.au" TargetMode="External"/><Relationship Id="rId3" Type="http://schemas.openxmlformats.org/officeDocument/2006/relationships/hyperlink" Target="mailto:jo.kelder@utas.edu.au" TargetMode="External"/><Relationship Id="rId7" Type="http://schemas.openxmlformats.org/officeDocument/2006/relationships/hyperlink" Target="mailto:J.Cohen@latrobe.edu.au" TargetMode="External"/><Relationship Id="rId2" Type="http://schemas.openxmlformats.org/officeDocument/2006/relationships/hyperlink" Target="mailto:S.Bedford@westernsydney.edu.au" TargetMode="External"/><Relationship Id="rId1" Type="http://schemas.openxmlformats.org/officeDocument/2006/relationships/slideLayout" Target="../slideLayouts/slideLayout1.xml"/><Relationship Id="rId6" Type="http://schemas.openxmlformats.org/officeDocument/2006/relationships/hyperlink" Target="mailto:nira.rahman@unimelb.edu.au" TargetMode="External"/><Relationship Id="rId5" Type="http://schemas.openxmlformats.org/officeDocument/2006/relationships/hyperlink" Target="mailto:skusljic@unimelb.edu.au" TargetMode="External"/><Relationship Id="rId4" Type="http://schemas.openxmlformats.org/officeDocument/2006/relationships/hyperlink" Target="mailto:erik.Brogt@canterbury.ac.nz" TargetMode="Externa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herdsa.org.au/AGM-reports" TargetMode="External"/><Relationship Id="rId1" Type="http://schemas.openxmlformats.org/officeDocument/2006/relationships/slideLayout" Target="../slideLayouts/slideLayout2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4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9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B871BB-4C30-540C-B6F6-47B2D797EBFA}"/>
              </a:ext>
            </a:extLst>
          </p:cNvPr>
          <p:cNvSpPr txBox="1">
            <a:spLocks/>
          </p:cNvSpPr>
          <p:nvPr/>
        </p:nvSpPr>
        <p:spPr>
          <a:xfrm>
            <a:off x="971550" y="620712"/>
            <a:ext cx="7772400" cy="48965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kern="0" dirty="0">
                <a:ea typeface="ＭＳ Ｐゴシック"/>
              </a:rPr>
              <a:t>HERDSA </a:t>
            </a:r>
            <a:br>
              <a:rPr lang="en-US" kern="0" dirty="0">
                <a:ea typeface="ＭＳ Ｐゴシック"/>
              </a:rPr>
            </a:br>
            <a:br>
              <a:rPr lang="en-US" kern="0" dirty="0">
                <a:ea typeface="ＭＳ Ｐゴシック"/>
              </a:rPr>
            </a:br>
            <a:r>
              <a:rPr lang="en-US" kern="0" dirty="0">
                <a:ea typeface="ＭＳ Ｐゴシック"/>
              </a:rPr>
              <a:t>Annual General Meeting</a:t>
            </a:r>
          </a:p>
          <a:p>
            <a:pPr>
              <a:defRPr/>
            </a:pPr>
            <a:endParaRPr lang="en-US" kern="0" dirty="0">
              <a:ea typeface="ＭＳ Ｐゴシック"/>
            </a:endParaRPr>
          </a:p>
          <a:p>
            <a:pPr>
              <a:defRPr/>
            </a:pPr>
            <a:r>
              <a:rPr lang="en-US" sz="3600" kern="0" dirty="0">
                <a:ea typeface="ＭＳ Ｐゴシック"/>
              </a:rPr>
              <a:t>Brisbane Convention &amp; Exhibition Centre</a:t>
            </a:r>
          </a:p>
          <a:p>
            <a:pPr>
              <a:defRPr/>
            </a:pPr>
            <a:endParaRPr lang="en-US" sz="3600" kern="0" dirty="0">
              <a:ea typeface="ＭＳ Ｐゴシック"/>
            </a:endParaRPr>
          </a:p>
          <a:p>
            <a:pPr>
              <a:defRPr/>
            </a:pPr>
            <a:r>
              <a:rPr lang="en-US" sz="3600" kern="0" dirty="0">
                <a:ea typeface="ＭＳ Ｐゴシック"/>
              </a:rPr>
              <a:t>6</a:t>
            </a:r>
            <a:r>
              <a:rPr lang="en-US" sz="3600" kern="0" baseline="30000" dirty="0">
                <a:ea typeface="ＭＳ Ｐゴシック"/>
              </a:rPr>
              <a:t>th</a:t>
            </a:r>
            <a:r>
              <a:rPr lang="en-US" sz="3600" kern="0" dirty="0">
                <a:ea typeface="ＭＳ Ｐゴシック"/>
              </a:rPr>
              <a:t> July 2023 (12.45pm AEST)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3FE9C8-B286-E910-2667-863A318905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615603"/>
          </a:xfrm>
        </p:spPr>
        <p:txBody>
          <a:bodyPr/>
          <a:lstStyle/>
          <a:p>
            <a:endParaRPr lang="en-AU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8F97199-EDF5-1B26-E080-178F4E91A0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28650" y="980728"/>
            <a:ext cx="7886700" cy="5196235"/>
          </a:xfrm>
        </p:spPr>
        <p:txBody>
          <a:bodyPr/>
          <a:lstStyle/>
          <a:p>
            <a:pPr>
              <a:lnSpc>
                <a:spcPct val="150000"/>
              </a:lnSpc>
            </a:pPr>
            <a:endParaRPr lang="en-US" sz="2400" b="0" i="0" dirty="0">
              <a:solidFill>
                <a:srgbClr val="FFFF00"/>
              </a:solidFill>
              <a:effectLst/>
              <a:latin typeface="+mj-lt"/>
            </a:endParaRPr>
          </a:p>
          <a:p>
            <a:pPr>
              <a:lnSpc>
                <a:spcPct val="150000"/>
              </a:lnSpc>
            </a:pPr>
            <a:r>
              <a:rPr lang="en-US" sz="2400" dirty="0">
                <a:solidFill>
                  <a:srgbClr val="FFFF00"/>
                </a:solidFill>
                <a:latin typeface="+mj-lt"/>
              </a:rPr>
              <a:t>I would like to acknowledge the traditional owners and custodians of the lands where our HERDSA members are located and pay respects to their elders, past, present, and emerging.</a:t>
            </a:r>
          </a:p>
        </p:txBody>
      </p:sp>
    </p:spTree>
    <p:extLst>
      <p:ext uri="{BB962C8B-B14F-4D97-AF65-F5344CB8AC3E}">
        <p14:creationId xmlns:p14="http://schemas.microsoft.com/office/powerpoint/2010/main" val="27308510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extBox 5">
            <a:extLst>
              <a:ext uri="{FF2B5EF4-FFF2-40B4-BE49-F238E27FC236}">
                <a16:creationId xmlns:a16="http://schemas.microsoft.com/office/drawing/2014/main" id="{E9262D45-FA42-9781-97D2-749044577F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58882" y="116632"/>
            <a:ext cx="7956550" cy="56561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indent="0" eaLnBrk="1" hangingPunct="1">
              <a:lnSpc>
                <a:spcPct val="150000"/>
              </a:lnSpc>
            </a:pPr>
            <a:r>
              <a:rPr lang="en-US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AGENDA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Welcome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Attendance and Apologies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Minutes of the previous meeting (for adoption)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President’s Report and Activities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Treasurer’s and Auditor’s Reports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Recommendations for ratification 2023-2024 (incl New Exec, Budget, Auditor, 2022-2023 accounts)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Other business</a:t>
            </a:r>
          </a:p>
          <a:p>
            <a:pPr marL="514350" indent="-514350" eaLnBrk="1" hangingPunct="1">
              <a:lnSpc>
                <a:spcPct val="150000"/>
              </a:lnSpc>
              <a:buFont typeface="+mj-lt"/>
              <a:buAutoNum type="arabicPeriod"/>
            </a:pP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Meeting closure</a:t>
            </a:r>
            <a:endParaRPr lang="en-AU" altLang="en-US" sz="24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57B871BB-4C30-540C-B6F6-47B2D797EBFA}"/>
              </a:ext>
            </a:extLst>
          </p:cNvPr>
          <p:cNvSpPr txBox="1">
            <a:spLocks/>
          </p:cNvSpPr>
          <p:nvPr/>
        </p:nvSpPr>
        <p:spPr>
          <a:xfrm>
            <a:off x="971550" y="620712"/>
            <a:ext cx="7772400" cy="4896519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kern="0" dirty="0">
                <a:ea typeface="ＭＳ Ｐゴシック"/>
              </a:rPr>
              <a:t>HERDSA </a:t>
            </a:r>
            <a:br>
              <a:rPr lang="en-US" kern="0" dirty="0">
                <a:ea typeface="ＭＳ Ｐゴシック"/>
              </a:rPr>
            </a:br>
            <a:endParaRPr lang="en-US" kern="0" dirty="0">
              <a:ea typeface="ＭＳ Ｐゴシック"/>
            </a:endParaRPr>
          </a:p>
          <a:p>
            <a:pPr>
              <a:defRPr/>
            </a:pPr>
            <a:r>
              <a:rPr lang="en-US" sz="3200" kern="0" dirty="0">
                <a:ea typeface="ＭＳ Ｐゴシック"/>
              </a:rPr>
              <a:t>President’s Report &amp; Activities</a:t>
            </a:r>
          </a:p>
          <a:p>
            <a:pPr>
              <a:defRPr/>
            </a:pPr>
            <a:endParaRPr lang="en-US" sz="2000" kern="0" dirty="0">
              <a:ea typeface="ＭＳ Ｐゴシック"/>
            </a:endParaRPr>
          </a:p>
          <a:p>
            <a:pPr>
              <a:defRPr/>
            </a:pPr>
            <a:r>
              <a:rPr lang="en-US" sz="2800" kern="0" dirty="0">
                <a:ea typeface="ＭＳ Ｐゴシック"/>
              </a:rPr>
              <a:t>Kogi Naidoo</a:t>
            </a:r>
          </a:p>
          <a:p>
            <a:pPr>
              <a:defRPr/>
            </a:pPr>
            <a:endParaRPr lang="en-US" sz="2400" kern="0" dirty="0">
              <a:ea typeface="ＭＳ Ｐゴシック"/>
            </a:endParaRPr>
          </a:p>
          <a:p>
            <a:pPr>
              <a:defRPr/>
            </a:pPr>
            <a:endParaRPr lang="en-US" sz="2400" kern="0" dirty="0">
              <a:ea typeface="ＭＳ Ｐゴシック"/>
            </a:endParaRPr>
          </a:p>
          <a:p>
            <a:pPr>
              <a:defRPr/>
            </a:pPr>
            <a:endParaRPr lang="en-US" sz="2400" kern="0" dirty="0">
              <a:ea typeface="ＭＳ Ｐゴシック"/>
            </a:endParaRPr>
          </a:p>
          <a:p>
            <a:pPr>
              <a:defRPr/>
            </a:pPr>
            <a:r>
              <a:rPr lang="en-US" sz="2400" kern="0" dirty="0">
                <a:ea typeface="ＭＳ Ｐゴシック"/>
              </a:rPr>
              <a:t>Brisbane Convention &amp; Exhibition Centre</a:t>
            </a:r>
          </a:p>
        </p:txBody>
      </p:sp>
    </p:spTree>
    <p:extLst>
      <p:ext uri="{BB962C8B-B14F-4D97-AF65-F5344CB8AC3E}">
        <p14:creationId xmlns:p14="http://schemas.microsoft.com/office/powerpoint/2010/main" val="891569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7EFBDA-48A8-A349-E5E5-CF044FA7355E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88DCF056-5E1C-EE7C-81D1-C3E4AAB19CB5}"/>
              </a:ext>
            </a:extLst>
          </p:cNvPr>
          <p:cNvSpPr txBox="1">
            <a:spLocks/>
          </p:cNvSpPr>
          <p:nvPr/>
        </p:nvSpPr>
        <p:spPr>
          <a:xfrm>
            <a:off x="892175" y="142775"/>
            <a:ext cx="7931150" cy="7778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3600" b="1" kern="0" dirty="0">
                <a:solidFill>
                  <a:srgbClr val="FFFF00"/>
                </a:solidFill>
                <a:ea typeface="ＭＳ Ｐゴシック"/>
              </a:rPr>
              <a:t>HERDSA Executive 2021 - 2023</a:t>
            </a:r>
            <a:endParaRPr lang="en-AU" sz="3600" b="1" kern="0" dirty="0">
              <a:solidFill>
                <a:srgbClr val="FFFF00"/>
              </a:solidFill>
              <a:ea typeface="ＭＳ Ｐゴシック"/>
            </a:endParaRP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39888FF2-F6AE-5349-EB5C-C54F1DC50B7B}"/>
              </a:ext>
            </a:extLst>
          </p:cNvPr>
          <p:cNvSpPr txBox="1">
            <a:spLocks/>
          </p:cNvSpPr>
          <p:nvPr/>
        </p:nvSpPr>
        <p:spPr>
          <a:xfrm>
            <a:off x="1043608" y="836712"/>
            <a:ext cx="8208912" cy="54895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Kogi Naidoo 		(Vic)	President (re-elected 2023-2025)</a:t>
            </a:r>
            <a:br>
              <a:rPr lang="en-US" sz="2200" kern="0" dirty="0">
                <a:ea typeface="ＭＳ Ｐゴシック"/>
              </a:rPr>
            </a:br>
            <a:r>
              <a:rPr lang="en-US" sz="2200" kern="0" dirty="0">
                <a:ea typeface="ＭＳ Ｐゴシック"/>
              </a:rPr>
              <a:t>Deb Clarke 		(NSW)	Vice-President 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Elizabeth Levin 	(Vic)	Treasurer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Wendy Green 		(Tas)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Eva Heinrich 		(NZ)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Raj </a:t>
            </a:r>
            <a:r>
              <a:rPr lang="en-US" sz="2200" kern="0" dirty="0" err="1">
                <a:ea typeface="ＭＳ Ｐゴシック"/>
              </a:rPr>
              <a:t>Shekhawat</a:t>
            </a:r>
            <a:r>
              <a:rPr lang="en-US" sz="2200" kern="0" dirty="0">
                <a:ea typeface="ＭＳ Ｐゴシック"/>
              </a:rPr>
              <a:t>	(SA)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Katrina </a:t>
            </a:r>
            <a:r>
              <a:rPr lang="en-US" sz="2200" kern="0" dirty="0" err="1">
                <a:ea typeface="ＭＳ Ｐゴシック"/>
              </a:rPr>
              <a:t>Strampel</a:t>
            </a:r>
            <a:r>
              <a:rPr lang="en-US" sz="2200" kern="0" dirty="0">
                <a:ea typeface="ＭＳ Ｐゴシック"/>
              </a:rPr>
              <a:t>	(WA)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Christy Collis		(QLD)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Kwong Nui Sim	(NSW)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Manisha Thakkar	(SA)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Julia Choate		(Vic)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Laurine Hurley		(Vic) 	</a:t>
            </a:r>
            <a:endParaRPr lang="en-US" sz="24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400" kern="0" dirty="0">
                <a:ea typeface="ＭＳ Ｐゴシック"/>
              </a:rPr>
              <a:t>			</a:t>
            </a:r>
            <a:br>
              <a:rPr lang="en-AU" sz="2400" kern="0" dirty="0">
                <a:ea typeface="ＭＳ Ｐゴシック"/>
              </a:rPr>
            </a:br>
            <a:endParaRPr lang="en-AU" sz="24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US" sz="2400" kern="0" dirty="0">
              <a:ea typeface="ＭＳ Ｐゴシック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9357FDE5-7BED-4812-1BA9-11F4127D7993}"/>
              </a:ext>
            </a:extLst>
          </p:cNvPr>
          <p:cNvSpPr txBox="1">
            <a:spLocks/>
          </p:cNvSpPr>
          <p:nvPr/>
        </p:nvSpPr>
        <p:spPr>
          <a:xfrm>
            <a:off x="971550" y="1150938"/>
            <a:ext cx="7772400" cy="418623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4" name="Content Placeholder 13">
            <a:extLst>
              <a:ext uri="{FF2B5EF4-FFF2-40B4-BE49-F238E27FC236}">
                <a16:creationId xmlns:a16="http://schemas.microsoft.com/office/drawing/2014/main" id="{41A7238A-9A32-9AC2-5181-B042CF0633F9}"/>
              </a:ext>
            </a:extLst>
          </p:cNvPr>
          <p:cNvSpPr txBox="1">
            <a:spLocks/>
          </p:cNvSpPr>
          <p:nvPr/>
        </p:nvSpPr>
        <p:spPr>
          <a:xfrm>
            <a:off x="971550" y="764704"/>
            <a:ext cx="8172450" cy="554414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Wendy Green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US" sz="2200" kern="0" dirty="0">
                <a:ea typeface="ＭＳ Ｐゴシック"/>
              </a:rPr>
              <a:t>Executive Editor HERD Journal </a:t>
            </a:r>
            <a:r>
              <a:rPr lang="en-US" sz="1600" kern="0" dirty="0">
                <a:ea typeface="ＭＳ Ｐゴシック"/>
              </a:rPr>
              <a:t>until Dec 22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Susan Blackley &amp; </a:t>
            </a:r>
            <a:br>
              <a:rPr lang="en-US" sz="2200" kern="0" dirty="0">
                <a:ea typeface="ＭＳ Ｐゴシック"/>
              </a:rPr>
            </a:br>
            <a:r>
              <a:rPr lang="en-US" sz="2200" kern="0" dirty="0">
                <a:ea typeface="ＭＳ Ｐゴシック"/>
              </a:rPr>
              <a:t>Cally Guerin		Joint HERD Editors 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Maureen Bell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US" sz="2200" kern="0" dirty="0">
                <a:ea typeface="ＭＳ Ｐゴシック"/>
              </a:rPr>
              <a:t>Editor HERDSA connect </a:t>
            </a:r>
            <a:r>
              <a:rPr lang="en-US" sz="1600" kern="0" dirty="0">
                <a:ea typeface="ＭＳ Ｐゴシック"/>
              </a:rPr>
              <a:t>until Jun 23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 err="1">
                <a:ea typeface="ＭＳ Ｐゴシック"/>
              </a:rPr>
              <a:t>Lukaz</a:t>
            </a:r>
            <a:r>
              <a:rPr lang="en-US" sz="2200" kern="0" dirty="0">
                <a:ea typeface="ＭＳ Ｐゴシック"/>
              </a:rPr>
              <a:t> Swiatek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US" sz="2200" kern="0" dirty="0">
                <a:ea typeface="ＭＳ Ｐゴシック"/>
              </a:rPr>
              <a:t>Editor HERDSA connect </a:t>
            </a:r>
            <a:r>
              <a:rPr lang="en-US" sz="1600" kern="0" dirty="0">
                <a:ea typeface="ＭＳ Ｐゴシック"/>
              </a:rPr>
              <a:t>until Dec 22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AU" sz="2200" dirty="0">
                <a:ea typeface="Calibri" panose="020F0502020204030204" pitchFamily="34" charset="0"/>
                <a:cs typeface="Arial" panose="020B0604020202020204" pitchFamily="34" charset="0"/>
              </a:rPr>
              <a:t>Eva Heinrich</a:t>
            </a:r>
            <a:r>
              <a:rPr lang="en-AU" sz="2200" b="1" dirty="0"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r>
              <a:rPr lang="en-AU" sz="2200" dirty="0">
                <a:ea typeface="Calibri" panose="020F0502020204030204" pitchFamily="34" charset="0"/>
                <a:cs typeface="Arial" panose="020B0604020202020204" pitchFamily="34" charset="0"/>
              </a:rPr>
              <a:t>Editor ASRHE Journal</a:t>
            </a: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Lee Partridge</a:t>
            </a:r>
            <a:r>
              <a:rPr lang="en-US" sz="2200" b="1" kern="0" dirty="0">
                <a:ea typeface="ＭＳ Ｐゴシック"/>
              </a:rPr>
              <a:t>		</a:t>
            </a:r>
            <a:r>
              <a:rPr lang="en-AU" sz="2200" kern="0" dirty="0">
                <a:ea typeface="ＭＳ Ｐゴシック"/>
              </a:rPr>
              <a:t>HERDSA Fellowships</a:t>
            </a:r>
            <a:endParaRPr lang="en-US" sz="22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Peter </a:t>
            </a:r>
            <a:r>
              <a:rPr lang="en-US" sz="2200" kern="0" dirty="0" err="1">
                <a:ea typeface="ＭＳ Ｐゴシック"/>
              </a:rPr>
              <a:t>Kandlbinder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Editor HERDSA </a:t>
            </a:r>
            <a:r>
              <a:rPr lang="en-AU" sz="2200" kern="0" dirty="0">
                <a:ea typeface="ＭＳ Ｐゴシック"/>
              </a:rPr>
              <a:t>Notices</a:t>
            </a:r>
            <a:endParaRPr lang="en-US" sz="22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Denise Chalmers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Series Editor HERDSA Guides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 err="1">
                <a:ea typeface="ＭＳ Ｐゴシック"/>
              </a:rPr>
              <a:t>Lukazs</a:t>
            </a:r>
            <a:r>
              <a:rPr lang="en-US" sz="2200" kern="0" dirty="0">
                <a:ea typeface="ＭＳ Ｐゴシック"/>
              </a:rPr>
              <a:t> Swiatek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TATAL </a:t>
            </a:r>
            <a:r>
              <a:rPr lang="en-US" sz="1600" kern="0" dirty="0">
                <a:ea typeface="ＭＳ Ｐゴシック"/>
              </a:rPr>
              <a:t>until Dec 22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000" kern="0" dirty="0" err="1">
                <a:ea typeface="ＭＳ Ｐゴシック"/>
              </a:rPr>
              <a:t>Donmei</a:t>
            </a:r>
            <a:r>
              <a:rPr lang="en-US" sz="2000" kern="0" dirty="0">
                <a:ea typeface="ＭＳ Ｐゴシック"/>
              </a:rPr>
              <a:t> Li		TATAL </a:t>
            </a:r>
            <a:r>
              <a:rPr lang="en-US" sz="1600" kern="0" dirty="0">
                <a:ea typeface="ＭＳ Ｐゴシック"/>
              </a:rPr>
              <a:t>Current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Jennifer Ungaro</a:t>
            </a:r>
            <a:r>
              <a:rPr lang="en-US" sz="2200" b="1" kern="0" dirty="0">
                <a:ea typeface="ＭＳ Ｐゴシック"/>
              </a:rPr>
              <a:t>	</a:t>
            </a:r>
            <a:r>
              <a:rPr lang="en-US" sz="2200" kern="0" dirty="0">
                <a:ea typeface="ＭＳ Ｐゴシック"/>
              </a:rPr>
              <a:t>HERDSA</a:t>
            </a:r>
            <a:r>
              <a:rPr lang="en-US" sz="2200" b="1" kern="0" dirty="0">
                <a:ea typeface="ＭＳ Ｐゴシック"/>
              </a:rPr>
              <a:t> </a:t>
            </a:r>
            <a:r>
              <a:rPr lang="en-US" sz="2200" kern="0" dirty="0">
                <a:ea typeface="ＭＳ Ｐゴシック"/>
              </a:rPr>
              <a:t>Office Administration Manager</a:t>
            </a:r>
            <a:endParaRPr lang="en-US" sz="2200" b="1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AU" sz="2400" kern="0" dirty="0">
              <a:ea typeface="ＭＳ Ｐゴシック"/>
            </a:endParaRPr>
          </a:p>
          <a:p>
            <a:pPr marL="0" indent="0">
              <a:buFontTx/>
              <a:buNone/>
              <a:defRPr/>
            </a:pPr>
            <a:endParaRPr lang="en-AU" kern="0" dirty="0">
              <a:ea typeface="ＭＳ Ｐゴシック"/>
            </a:endParaRPr>
          </a:p>
        </p:txBody>
      </p:sp>
      <p:sp>
        <p:nvSpPr>
          <p:cNvPr id="6" name="Title 11">
            <a:extLst>
              <a:ext uri="{FF2B5EF4-FFF2-40B4-BE49-F238E27FC236}">
                <a16:creationId xmlns:a16="http://schemas.microsoft.com/office/drawing/2014/main" id="{957F2157-E5CF-7C3A-8CBF-8A1813B65094}"/>
              </a:ext>
            </a:extLst>
          </p:cNvPr>
          <p:cNvSpPr txBox="1">
            <a:spLocks/>
          </p:cNvSpPr>
          <p:nvPr/>
        </p:nvSpPr>
        <p:spPr>
          <a:xfrm>
            <a:off x="971550" y="128587"/>
            <a:ext cx="7931150" cy="779463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3600" b="1" kern="0" dirty="0">
                <a:solidFill>
                  <a:srgbClr val="FFFF00"/>
                </a:solidFill>
                <a:ea typeface="ＭＳ Ｐゴシック"/>
              </a:rPr>
              <a:t>HERDSA Officers 2021-2023 </a:t>
            </a:r>
            <a:endParaRPr lang="en-AU" sz="3600" b="1" kern="0" dirty="0">
              <a:solidFill>
                <a:srgbClr val="FFFF00"/>
              </a:solidFill>
              <a:ea typeface="ＭＳ Ｐゴシック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2B48CB80-7E0B-CE31-2565-BB183EAB07A9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F2535D81-89D1-49F2-B165-D6B8695C9BFB}"/>
              </a:ext>
            </a:extLst>
          </p:cNvPr>
          <p:cNvSpPr txBox="1">
            <a:spLocks/>
          </p:cNvSpPr>
          <p:nvPr/>
        </p:nvSpPr>
        <p:spPr>
          <a:xfrm>
            <a:off x="919956" y="188119"/>
            <a:ext cx="8224044" cy="7778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r>
              <a:rPr lang="en-US" sz="3200" b="1" kern="0" dirty="0">
                <a:solidFill>
                  <a:srgbClr val="FFFF00"/>
                </a:solidFill>
                <a:ea typeface="ＭＳ Ｐゴシック"/>
              </a:rPr>
              <a:t>2023 Conference </a:t>
            </a:r>
            <a:r>
              <a:rPr lang="en-US" sz="3200" b="1" kern="0" dirty="0" err="1">
                <a:solidFill>
                  <a:srgbClr val="FFFF00"/>
                </a:solidFill>
                <a:ea typeface="ＭＳ Ｐゴシック"/>
              </a:rPr>
              <a:t>Organising</a:t>
            </a:r>
            <a:r>
              <a:rPr lang="en-US" sz="3200" b="1" kern="0" dirty="0">
                <a:solidFill>
                  <a:srgbClr val="FFFF00"/>
                </a:solidFill>
                <a:ea typeface="ＭＳ Ｐゴシック"/>
              </a:rPr>
              <a:t> Committee </a:t>
            </a:r>
            <a:endParaRPr lang="en-AU" sz="3200" b="1" kern="0" dirty="0">
              <a:solidFill>
                <a:srgbClr val="FFFF00"/>
              </a:solidFill>
              <a:ea typeface="ＭＳ Ｐゴシック"/>
            </a:endParaRP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04D59833-E4A3-166D-4674-A877E99240F5}"/>
              </a:ext>
            </a:extLst>
          </p:cNvPr>
          <p:cNvSpPr txBox="1">
            <a:spLocks/>
          </p:cNvSpPr>
          <p:nvPr/>
        </p:nvSpPr>
        <p:spPr>
          <a:xfrm>
            <a:off x="1042988" y="1150938"/>
            <a:ext cx="8134350" cy="5334000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AU" sz="2200" dirty="0"/>
              <a:t>Our grateful thanks to: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AU" sz="2200" b="0" i="0" dirty="0">
                <a:effectLst/>
                <a:latin typeface="Greycliff CF"/>
              </a:rPr>
              <a:t>Christy Collis		Co Convenor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Kerry Russo		Co Convenor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Tania Leach		Conference Chair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Malcolm Burt		Virtual Program Coordinator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Manisha Thakkar	Communications Lead </a:t>
            </a:r>
            <a:r>
              <a:rPr lang="en-AU" sz="2200" dirty="0">
                <a:latin typeface="Greycliff CF"/>
              </a:rPr>
              <a:t>- </a:t>
            </a:r>
            <a:r>
              <a:rPr lang="en-AU" sz="2200" b="0" i="0" dirty="0">
                <a:effectLst/>
                <a:latin typeface="Greycliff CF"/>
              </a:rPr>
              <a:t>HERDSA Executive</a:t>
            </a:r>
            <a:br>
              <a:rPr lang="en-AU" sz="2200" b="0" i="0" dirty="0">
                <a:effectLst/>
                <a:latin typeface="Greycliff CF"/>
              </a:rPr>
            </a:br>
            <a:r>
              <a:rPr lang="en-AU" sz="2200" b="0" i="0" dirty="0">
                <a:effectLst/>
                <a:latin typeface="Greycliff CF"/>
              </a:rPr>
              <a:t>Raj Shekhawat		Liaison Officer - HERDSA Executive</a:t>
            </a:r>
            <a:br>
              <a:rPr lang="en-AU" sz="2200" b="0" i="0" dirty="0">
                <a:effectLst/>
                <a:latin typeface="Greycliff CF"/>
              </a:rPr>
            </a:br>
            <a:endParaRPr lang="en-AU" sz="2200" b="0" i="0" dirty="0">
              <a:effectLst/>
              <a:latin typeface="Greycliff CF"/>
            </a:endParaRPr>
          </a:p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Other associated committees</a:t>
            </a:r>
          </a:p>
          <a:p>
            <a:pPr marL="0" indent="0">
              <a:spcBef>
                <a:spcPts val="300"/>
              </a:spcBef>
              <a:spcAft>
                <a:spcPts val="600"/>
              </a:spcAft>
              <a:buFontTx/>
              <a:buNone/>
              <a:defRPr/>
            </a:pPr>
            <a:r>
              <a:rPr lang="en-US" sz="2200" kern="0" dirty="0">
                <a:ea typeface="ＭＳ Ｐゴシック"/>
              </a:rPr>
              <a:t>Expert Events	Conference </a:t>
            </a:r>
            <a:r>
              <a:rPr lang="en-US" sz="2200" kern="0" dirty="0" err="1">
                <a:ea typeface="ＭＳ Ｐゴシック"/>
              </a:rPr>
              <a:t>Organiser</a:t>
            </a:r>
            <a:r>
              <a:rPr lang="en-US" sz="2400" kern="0" dirty="0">
                <a:ea typeface="ＭＳ Ｐゴシック"/>
              </a:rPr>
              <a:t>		</a:t>
            </a:r>
            <a:br>
              <a:rPr lang="en-AU" sz="2400" kern="0" dirty="0">
                <a:ea typeface="ＭＳ Ｐゴシック"/>
              </a:rPr>
            </a:br>
            <a:endParaRPr lang="en-AU" sz="2400" kern="0" dirty="0">
              <a:ea typeface="ＭＳ Ｐゴシック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FontTx/>
              <a:buNone/>
              <a:defRPr/>
            </a:pPr>
            <a:endParaRPr lang="en-US" sz="2400" kern="0" dirty="0">
              <a:ea typeface="ＭＳ Ｐゴシック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43D7EB81-DBFE-D04F-094E-C79335D29DA3}"/>
              </a:ext>
            </a:extLst>
          </p:cNvPr>
          <p:cNvSpPr txBox="1">
            <a:spLocks/>
          </p:cNvSpPr>
          <p:nvPr/>
        </p:nvSpPr>
        <p:spPr>
          <a:xfrm>
            <a:off x="971550" y="1125538"/>
            <a:ext cx="7993063" cy="460692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1267" name="TextBox 2">
            <a:extLst>
              <a:ext uri="{FF2B5EF4-FFF2-40B4-BE49-F238E27FC236}">
                <a16:creationId xmlns:a16="http://schemas.microsoft.com/office/drawing/2014/main" id="{2E80223D-BAB5-C99F-C32F-3DBE571E2A2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7544" y="692696"/>
            <a:ext cx="8796540" cy="6456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marL="457200" indent="-4572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Strategic Plan 2021-2023 + HERDSA Values (2022)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Celebrating 50 Years of HERDSA (since 1972), History of HERDSA Report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Fellowships - 2023 Celebrating 20 years (4 Fellowships)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2022, 2023 Conferences – Melbourne, Brisbane (hybrid) + Online Webinars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Conference Travel Grants, Awards and Prizes – 2022, 2023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Grants Scheme (2022, 2023)  - 10 awards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 Best Paper and Reviewer Awards (2022, 2023) – 6 awards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Leadership/ Service Awards (2022) – 10 Awards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Life Membership Award 2023 - Professor Shelda Debowski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Executive Portfolio Roles &amp; Responsibilities (revised)</a:t>
            </a:r>
          </a:p>
          <a:p>
            <a:pPr eaLnBrk="1" hangingPunct="1">
              <a:lnSpc>
                <a:spcPct val="150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 New Portfolios 2022 – 2023	Events (including Online &amp; Communications)</a:t>
            </a:r>
          </a:p>
          <a:p>
            <a:pPr marL="3200400" lvl="7" indent="0" eaLnBrk="1" hangingPunct="1">
              <a:lnSpc>
                <a:spcPct val="150000"/>
              </a:lnSpc>
              <a:spcBef>
                <a:spcPts val="600"/>
              </a:spcBef>
            </a:pPr>
            <a:r>
              <a:rPr lang="en-US" altLang="en-US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Memberships (5 unis have group memberships)</a:t>
            </a:r>
          </a:p>
          <a:p>
            <a:pPr eaLnBrk="1" hangingPunct="1">
              <a:lnSpc>
                <a:spcPts val="4000"/>
              </a:lnSpc>
              <a:spcBef>
                <a:spcPts val="600"/>
              </a:spcBef>
              <a:buFont typeface="Arial" panose="020B0604020202020204" pitchFamily="34" charset="0"/>
              <a:buChar char="•"/>
            </a:pPr>
            <a:endParaRPr lang="en-US" altLang="en-US" sz="24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11268" name="TextBox 3">
            <a:extLst>
              <a:ext uri="{FF2B5EF4-FFF2-40B4-BE49-F238E27FC236}">
                <a16:creationId xmlns:a16="http://schemas.microsoft.com/office/drawing/2014/main" id="{B5FFD2EC-64A8-96DC-6E9E-F4B6AC3BF91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27584" y="6463"/>
            <a:ext cx="7848872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4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</a:t>
            </a:r>
            <a:r>
              <a:rPr lang="en-US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Highlights </a:t>
            </a:r>
            <a:r>
              <a:rPr lang="en-US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(2022 – 2023, incl. New Initiatives)</a:t>
            </a:r>
            <a:endParaRPr lang="en-AU" altLang="en-US" sz="24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8808457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00213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30649"/>
            <a:ext cx="6265862" cy="96949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HERDSA VALUES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980728"/>
            <a:ext cx="7772400" cy="53245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Connection: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We provide opportunities for members to engage in positive, collaborative, scholarly interactions and create conditions conducive to members experiencing a sense of belonging.</a:t>
            </a:r>
          </a:p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Inclusion: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We provide a relational and scholarly space in which members are invited to respectfully question, challenge and be informed by a diversity of opinions and perspectives. We are committed to providing access to opportunities and resources to support all our members.</a:t>
            </a:r>
          </a:p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Inquiry: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We encourage and support our members to systematically investigate higher education issues, leading to scholarly solutions in practice and policy.</a:t>
            </a:r>
          </a:p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Integrity: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We uphold and expect honesty, openness, respect, and trust in members’ interactions with one another and the society.</a:t>
            </a:r>
          </a:p>
          <a:p>
            <a:pPr algn="l"/>
            <a:r>
              <a:rPr lang="en-US" sz="2000" b="1" i="0" dirty="0">
                <a:solidFill>
                  <a:schemeClr val="bg1"/>
                </a:solidFill>
                <a:effectLst/>
                <a:latin typeface="Source Sans Pro" panose="020B0503030403020204" pitchFamily="34" charset="0"/>
              </a:rPr>
              <a:t>Quality: </a:t>
            </a:r>
            <a:r>
              <a:rPr lang="en-US" sz="2000" b="0" i="0" dirty="0">
                <a:solidFill>
                  <a:srgbClr val="FFFF00"/>
                </a:solidFill>
                <a:effectLst/>
                <a:latin typeface="Source Sans Pro" panose="020B0503030403020204" pitchFamily="34" charset="0"/>
              </a:rPr>
              <a:t>Our activities are informed by and contribute to contemporary evidence-based practice to enhance the learning, teaching and research capabilities of our members and their institutions.</a:t>
            </a:r>
          </a:p>
          <a:p>
            <a:endParaRPr kumimoji="0" lang="en-AU" sz="200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7404312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4624"/>
            <a:ext cx="8064946" cy="24006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Professional Learning Portfolio</a:t>
            </a:r>
          </a:p>
          <a:p>
            <a:pPr algn="ctr"/>
            <a:r>
              <a:rPr lang="en-AU" altLang="en-US" sz="24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2021 - 2023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Katrina Strampel	Portfolio Lead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Lee Partridge		Fellowships Officer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Deb Clarke		New Scholars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  <a:r>
              <a:rPr lang="en-AU" altLang="en-US" sz="2200" dirty="0" err="1">
                <a:solidFill>
                  <a:srgbClr val="FFFF00"/>
                </a:solidFill>
                <a:ea typeface="ＭＳ Ｐゴシック" panose="020B0600070205080204" pitchFamily="34" charset="-128"/>
              </a:rPr>
              <a:t>Lukazs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 Swiatek	TATAL Officer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1117823" y="2492896"/>
            <a:ext cx="7772400" cy="316835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0" algn="l">
              <a:spcAft>
                <a:spcPts val="120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+mn-ea"/>
                <a:cs typeface="+mn-cs"/>
              </a:rPr>
              <a:t>Fellowships</a:t>
            </a:r>
          </a:p>
          <a:p>
            <a:pPr lvl="0" algn="l">
              <a:spcAft>
                <a:spcPts val="600"/>
              </a:spcAft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2022	2 Fellowships awarded</a:t>
            </a:r>
          </a:p>
          <a:p>
            <a:pPr lvl="0" algn="l">
              <a:spcAft>
                <a:spcPts val="600"/>
              </a:spcAft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2023	2 Fellowships awarded</a:t>
            </a:r>
          </a:p>
          <a:p>
            <a:pPr lvl="0" algn="l">
              <a:spcAft>
                <a:spcPts val="0"/>
              </a:spcAft>
              <a:defRPr/>
            </a:pPr>
            <a:endParaRPr lang="en-AU" sz="1200" b="1" dirty="0">
              <a:latin typeface="Arial" panose="020B0604020202020204" pitchFamily="34" charset="0"/>
              <a:ea typeface="+mn-ea"/>
              <a:cs typeface="+mn-cs"/>
            </a:endParaRPr>
          </a:p>
          <a:p>
            <a:pPr lvl="0" algn="l">
              <a:spcAft>
                <a:spcPts val="0"/>
              </a:spcAft>
              <a:defRPr/>
            </a:pP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 Update: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60 HERDSA Fellows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63 Associate Fellows</a:t>
            </a:r>
          </a:p>
          <a:p>
            <a:pPr marL="342900" lvl="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latin typeface="Arial" panose="020B0604020202020204" pitchFamily="34" charset="0"/>
                <a:ea typeface="+mn-ea"/>
                <a:cs typeface="+mn-cs"/>
              </a:rPr>
              <a:t>16 Assessors on the Board of Assessors</a:t>
            </a:r>
            <a:endParaRPr lang="en-US" sz="2200" b="1" kern="0" dirty="0">
              <a:latin typeface="+mn-lt"/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br>
              <a:rPr lang="en-US" sz="2200" kern="0" dirty="0">
                <a:latin typeface="+mn-lt"/>
                <a:ea typeface="ＭＳ Ｐゴシック"/>
              </a:rPr>
            </a:br>
            <a:endParaRPr lang="en-US" sz="22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44624"/>
            <a:ext cx="80649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Professional Learning Portfolio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		</a:t>
            </a:r>
            <a:r>
              <a:rPr lang="en-AU" altLang="en-US" sz="2400" i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(Continued)</a:t>
            </a:r>
            <a:endParaRPr lang="en-AU" altLang="en-US" sz="2200" i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1117823" y="1196752"/>
            <a:ext cx="7772400" cy="4896544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lvl="0" algn="l">
              <a:spcAft>
                <a:spcPts val="600"/>
              </a:spcAft>
              <a:defRPr/>
            </a:pPr>
            <a:r>
              <a:rPr lang="en-AU" sz="2800" b="1" dirty="0">
                <a:latin typeface="Arial" panose="020B0604020202020204" pitchFamily="34" charset="0"/>
                <a:ea typeface="+mn-ea"/>
                <a:cs typeface="+mn-cs"/>
              </a:rPr>
              <a:t>New Scholars		</a:t>
            </a:r>
          </a:p>
          <a:p>
            <a:pPr lvl="0" algn="l">
              <a:spcAft>
                <a:spcPts val="600"/>
              </a:spcAft>
              <a:defRPr/>
            </a:pP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HERDSA </a:t>
            </a:r>
            <a:r>
              <a:rPr lang="en-AU" sz="2400" b="1" dirty="0" err="1">
                <a:latin typeface="Arial" panose="020B0604020202020204" pitchFamily="34" charset="0"/>
                <a:ea typeface="+mn-ea"/>
                <a:cs typeface="+mn-cs"/>
              </a:rPr>
              <a:t>SoTL</a:t>
            </a:r>
            <a:r>
              <a:rPr lang="en-AU" sz="2400" b="1" dirty="0">
                <a:latin typeface="Arial" panose="020B0604020202020204" pitchFamily="34" charset="0"/>
                <a:ea typeface="+mn-ea"/>
                <a:cs typeface="+mn-cs"/>
              </a:rPr>
              <a:t> Modules</a:t>
            </a:r>
          </a:p>
          <a:p>
            <a:pPr marL="457200" lvl="0" indent="-4572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latin typeface="Arial" panose="020B0604020202020204" pitchFamily="34" charset="0"/>
                <a:ea typeface="+mn-ea"/>
                <a:cs typeface="+mn-cs"/>
              </a:rPr>
              <a:t>Review of resources &amp; updating the website</a:t>
            </a:r>
          </a:p>
          <a:p>
            <a:pPr marL="457200" lvl="0" indent="-4572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latin typeface="Arial" panose="020B0604020202020204" pitchFamily="34" charset="0"/>
                <a:ea typeface="+mn-ea"/>
                <a:cs typeface="+mn-cs"/>
              </a:rPr>
              <a:t>Facilitating online </a:t>
            </a:r>
            <a:r>
              <a:rPr lang="en-AU" sz="2000" dirty="0" err="1">
                <a:latin typeface="Arial" panose="020B0604020202020204" pitchFamily="34" charset="0"/>
                <a:ea typeface="+mn-ea"/>
                <a:cs typeface="+mn-cs"/>
              </a:rPr>
              <a:t>SoTL</a:t>
            </a:r>
            <a:r>
              <a:rPr lang="en-AU" sz="2000" dirty="0">
                <a:latin typeface="Arial" panose="020B0604020202020204" pitchFamily="34" charset="0"/>
                <a:ea typeface="+mn-ea"/>
                <a:cs typeface="+mn-cs"/>
              </a:rPr>
              <a:t> Module community of practice in universities &amp; HERDSA branches</a:t>
            </a:r>
          </a:p>
          <a:p>
            <a:pPr marL="457200" lvl="0" indent="-4572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AU" sz="2000" dirty="0">
                <a:latin typeface="Arial" panose="020B0604020202020204" pitchFamily="34" charset="0"/>
                <a:ea typeface="+mn-ea"/>
                <a:cs typeface="+mn-cs"/>
              </a:rPr>
              <a:t>SOTL Writing Group Workshops</a:t>
            </a:r>
            <a:endParaRPr lang="en-US" sz="2000" i="1" kern="0" dirty="0">
              <a:solidFill>
                <a:schemeClr val="accent5">
                  <a:lumMod val="50000"/>
                </a:schemeClr>
              </a:solidFill>
              <a:latin typeface="+mn-lt"/>
              <a:ea typeface="ＭＳ Ｐゴシック"/>
              <a:cs typeface="+mn-cs"/>
            </a:endParaRPr>
          </a:p>
          <a:p>
            <a:pPr algn="l">
              <a:defRPr/>
            </a:pPr>
            <a:endParaRPr lang="en-US" sz="2400" b="1" kern="0" dirty="0">
              <a:ea typeface="ＭＳ Ｐゴシック"/>
            </a:endParaRPr>
          </a:p>
          <a:p>
            <a:pPr algn="l">
              <a:defRPr/>
            </a:pPr>
            <a:r>
              <a:rPr lang="en-US" sz="2400" b="1" kern="0" dirty="0">
                <a:ea typeface="ＭＳ Ｐゴシック"/>
              </a:rPr>
              <a:t>TATAL Group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ea typeface="ＭＳ Ｐゴシック"/>
              </a:rPr>
              <a:t>Pre-conference workshop at 2023 Conference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ea typeface="ＭＳ Ｐゴシック"/>
              </a:rPr>
              <a:t>Webinar 2023</a:t>
            </a:r>
          </a:p>
          <a:p>
            <a:pPr marL="342900" indent="-342900" algn="l">
              <a:spcAft>
                <a:spcPts val="600"/>
              </a:spcAft>
              <a:buFont typeface="Arial" panose="020B0604020202020204" pitchFamily="34" charset="0"/>
              <a:buChar char="•"/>
              <a:defRPr/>
            </a:pPr>
            <a:r>
              <a:rPr lang="en-US" sz="2000" kern="0" dirty="0">
                <a:ea typeface="ＭＳ Ｐゴシック"/>
              </a:rPr>
              <a:t>Appointment: TATAL Officer Dongmei Li </a:t>
            </a:r>
            <a:r>
              <a:rPr lang="en-US" sz="1800" kern="0" dirty="0">
                <a:ea typeface="ＭＳ Ｐゴシック"/>
              </a:rPr>
              <a:t>(current HERDSA Fellow)</a:t>
            </a:r>
          </a:p>
          <a:p>
            <a:pPr lvl="0" algn="l">
              <a:spcAft>
                <a:spcPts val="600"/>
              </a:spcAft>
              <a:defRPr/>
            </a:pPr>
            <a:endParaRPr lang="en-US" sz="22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0470298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242899"/>
            <a:ext cx="8172450" cy="2031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Networks Portfolio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Deb Clarke		Portfolio Lead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Julia Choate		Branches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Kwong Nui Sim	HERDSA Events incl online</a:t>
            </a:r>
          </a:p>
          <a:p>
            <a:pPr eaLnBrk="1" hangingPunct="1"/>
            <a:r>
              <a:rPr lang="en-AU" altLang="en-US" sz="22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Christy Collis		SIGS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1043608" y="2420888"/>
            <a:ext cx="7772400" cy="4032447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800" b="1" kern="0" dirty="0">
                <a:latin typeface="+mn-lt"/>
                <a:ea typeface="ＭＳ Ｐゴシック"/>
              </a:rPr>
              <a:t>Branches</a:t>
            </a:r>
            <a:r>
              <a:rPr lang="en-US" sz="2400" b="1" kern="0" dirty="0">
                <a:latin typeface="+mn-lt"/>
                <a:ea typeface="ＭＳ Ｐゴシック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Nine branches (NSW Branch established in 2022)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Branch Reports are available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HERDSA Webinar series</a:t>
            </a:r>
          </a:p>
          <a:p>
            <a:pPr marL="800100" lvl="1" indent="-342900" algn="l">
              <a:buFont typeface="Arial" panose="020B0604020202020204" pitchFamily="34" charset="0"/>
              <a:buChar char="•"/>
              <a:defRPr/>
            </a:pPr>
            <a:r>
              <a:rPr lang="en-US" sz="100" b="1" kern="0" dirty="0">
                <a:latin typeface="+mn-lt"/>
                <a:ea typeface="ＭＳ Ｐゴシック"/>
              </a:rPr>
              <a:t>Se</a:t>
            </a:r>
            <a:endParaRPr lang="en-US" sz="100" kern="0" dirty="0">
              <a:latin typeface="+mn-lt"/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endParaRPr lang="en-US" sz="2400" b="1" kern="0" dirty="0">
              <a:latin typeface="+mn-lt"/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r>
              <a:rPr lang="en-US" sz="2400" b="1" kern="0" dirty="0">
                <a:latin typeface="+mn-lt"/>
                <a:ea typeface="ＭＳ Ｐゴシック"/>
              </a:rPr>
              <a:t>HERDSA Events </a:t>
            </a:r>
            <a:r>
              <a:rPr lang="en-US" sz="2400" kern="0" dirty="0">
                <a:latin typeface="+mn-lt"/>
                <a:ea typeface="ＭＳ Ｐゴシック"/>
              </a:rPr>
              <a:t>(including online)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HERDSA and ASCILITE</a:t>
            </a:r>
          </a:p>
          <a:p>
            <a:pPr marL="342900" indent="-342900" algn="l">
              <a:spcAft>
                <a:spcPts val="0"/>
              </a:spcAft>
              <a:buFont typeface="Arial" panose="020B0604020202020204" pitchFamily="34" charset="0"/>
              <a:buChar char="•"/>
              <a:defRPr/>
            </a:pPr>
            <a:r>
              <a:rPr lang="en-US" sz="2200" kern="0" dirty="0">
                <a:latin typeface="+mn-lt"/>
                <a:ea typeface="ＭＳ Ｐゴシック"/>
              </a:rPr>
              <a:t>Online Webinars continue</a:t>
            </a:r>
          </a:p>
          <a:p>
            <a:pPr algn="l">
              <a:spcAft>
                <a:spcPts val="0"/>
              </a:spcAft>
              <a:defRPr/>
            </a:pPr>
            <a:br>
              <a:rPr lang="en-US" sz="2400" kern="0" dirty="0">
                <a:latin typeface="+mn-lt"/>
                <a:ea typeface="ＭＳ Ｐゴシック"/>
              </a:rPr>
            </a:br>
            <a:endParaRPr lang="en-US" sz="24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157650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AC275E57-C85D-3077-30A9-162ED6EB1698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15363" name="TextBox 4">
            <a:extLst>
              <a:ext uri="{FF2B5EF4-FFF2-40B4-BE49-F238E27FC236}">
                <a16:creationId xmlns:a16="http://schemas.microsoft.com/office/drawing/2014/main" id="{A37A82A6-6791-1E90-BD57-9B7D295B14C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71550" y="116632"/>
            <a:ext cx="8064946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Networks Portfolio </a:t>
            </a:r>
            <a:r>
              <a:rPr lang="en-AU" altLang="en-US" sz="3600" i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(continued)</a:t>
            </a:r>
          </a:p>
          <a:p>
            <a:pPr eaLnBrk="1" hangingPunct="1"/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	</a:t>
            </a:r>
            <a:endParaRPr lang="en-AU" altLang="en-US" sz="22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6552ED2-6169-DF2A-7ABC-6A7DDE120389}"/>
              </a:ext>
            </a:extLst>
          </p:cNvPr>
          <p:cNvSpPr>
            <a:spLocks noGrp="1"/>
          </p:cNvSpPr>
          <p:nvPr/>
        </p:nvSpPr>
        <p:spPr>
          <a:xfrm>
            <a:off x="971550" y="854714"/>
            <a:ext cx="7992938" cy="5148572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algn="l">
              <a:defRPr/>
            </a:pPr>
            <a:r>
              <a:rPr lang="en-US" sz="2400" b="1" kern="0" dirty="0">
                <a:ea typeface="ＭＳ Ｐゴシック"/>
              </a:rPr>
              <a:t>Special Interest Groups (SIGS)</a:t>
            </a:r>
            <a:endParaRPr lang="en-US" sz="2400" kern="0" dirty="0">
              <a:ea typeface="ＭＳ Ｐゴシック"/>
            </a:endParaRPr>
          </a:p>
          <a:p>
            <a:pPr algn="l">
              <a:defRPr/>
            </a:pPr>
            <a:endParaRPr lang="en-US" sz="1200" kern="0" dirty="0">
              <a:ea typeface="ＭＳ Ｐゴシック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Assessment Quality –</a:t>
            </a:r>
            <a:r>
              <a:rPr lang="en-US" sz="24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2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S.Bedford@westernsydney.edu.au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&amp;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jo.kelder@utas.edu.au</a:t>
            </a:r>
            <a:endParaRPr lang="en-US" sz="1800" kern="0" dirty="0">
              <a:solidFill>
                <a:srgbClr val="FFC000"/>
              </a:solidFill>
              <a:latin typeface="+mn-lt"/>
              <a:ea typeface="ＭＳ Ｐゴシック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Academic Development –</a:t>
            </a:r>
            <a:r>
              <a:rPr lang="en-US" sz="24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erik.Brogt@canterbury.ac.nz</a:t>
            </a:r>
            <a:endParaRPr lang="en-US" sz="1800" kern="0" dirty="0">
              <a:solidFill>
                <a:srgbClr val="FFC000"/>
              </a:solidFill>
              <a:latin typeface="+mn-lt"/>
              <a:ea typeface="ＭＳ Ｐゴシック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Health Sciences –</a:t>
            </a:r>
            <a:r>
              <a:rPr lang="en-US" sz="24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skusljic@unimelb.edu.au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</a:rPr>
              <a:t> </a:t>
            </a: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Humanities Arts and Social Sciences (HASS) - </a:t>
            </a:r>
            <a:r>
              <a:rPr lang="en-US" sz="1800" kern="0" dirty="0">
                <a:solidFill>
                  <a:srgbClr val="FFC000"/>
                </a:solidFill>
                <a:latin typeface="+mn-lt"/>
                <a:ea typeface="ＭＳ Ｐゴシック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nira.rahman@unimelb.edu.au</a:t>
            </a:r>
            <a:endParaRPr lang="en-US" sz="1800" kern="0" dirty="0">
              <a:solidFill>
                <a:srgbClr val="FFC000"/>
              </a:solidFill>
              <a:latin typeface="+mn-lt"/>
              <a:ea typeface="ＭＳ Ｐゴシック"/>
            </a:endParaRPr>
          </a:p>
          <a:p>
            <a:pPr marL="342900" indent="-342900" algn="l">
              <a:buFont typeface="Arial" panose="020B0604020202020204" pitchFamily="34" charset="0"/>
              <a:buChar char="•"/>
              <a:defRPr/>
            </a:pPr>
            <a:r>
              <a:rPr lang="en-US" sz="2400" kern="0" dirty="0">
                <a:latin typeface="+mn-lt"/>
                <a:ea typeface="ＭＳ Ｐゴシック"/>
              </a:rPr>
              <a:t>Online Engagement </a:t>
            </a:r>
            <a:r>
              <a:rPr lang="en-US" sz="2400" kern="0" dirty="0">
                <a:solidFill>
                  <a:srgbClr val="FFC000"/>
                </a:solidFill>
                <a:latin typeface="+mn-lt"/>
                <a:ea typeface="ＭＳ Ｐゴシック"/>
              </a:rPr>
              <a:t>- </a:t>
            </a:r>
            <a:r>
              <a:rPr lang="en-AU" sz="1800" b="0" i="0" u="none" strike="noStrike" dirty="0">
                <a:solidFill>
                  <a:srgbClr val="FFC000"/>
                </a:solidFill>
                <a:effectLst/>
                <a:latin typeface="+mn-l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J.Cohen@latrobe.edu.au</a:t>
            </a:r>
            <a:r>
              <a:rPr lang="en-AU" sz="1800" b="0" i="0" u="none" strike="noStrike" dirty="0">
                <a:solidFill>
                  <a:srgbClr val="FFC000"/>
                </a:solidFill>
                <a:effectLst/>
                <a:latin typeface="+mn-lt"/>
              </a:rPr>
              <a:t> &amp; </a:t>
            </a:r>
            <a:r>
              <a:rPr lang="en-AU" sz="1800" b="0" i="0" u="sng" strike="noStrike" dirty="0">
                <a:solidFill>
                  <a:srgbClr val="FFC000"/>
                </a:solidFill>
                <a:effectLst/>
                <a:latin typeface="+mn-lt"/>
              </a:rPr>
              <a:t>Alice.Brown@usq.edu.au</a:t>
            </a:r>
            <a:endParaRPr lang="en-US" sz="1800" u="sng" kern="0" dirty="0">
              <a:solidFill>
                <a:srgbClr val="FFC000"/>
              </a:solidFill>
              <a:latin typeface="+mn-lt"/>
              <a:ea typeface="ＭＳ Ｐゴシック"/>
            </a:endParaRPr>
          </a:p>
          <a:p>
            <a:pPr>
              <a:defRPr/>
            </a:pPr>
            <a:r>
              <a:rPr lang="en-US" sz="2000" kern="0" dirty="0">
                <a:ea typeface="ＭＳ Ｐゴシック"/>
              </a:rPr>
              <a:t>New SIG enquiries </a:t>
            </a:r>
            <a:r>
              <a:rPr lang="en-US" sz="2400" kern="0" dirty="0">
                <a:ea typeface="ＭＳ Ｐゴシック"/>
              </a:rPr>
              <a:t>– </a:t>
            </a:r>
            <a:r>
              <a:rPr lang="en-US" sz="1800" kern="0" dirty="0">
                <a:solidFill>
                  <a:srgbClr val="FFC000"/>
                </a:solidFill>
                <a:ea typeface="ＭＳ Ｐゴシック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Christy.collis@usq.edu.au</a:t>
            </a:r>
            <a:endParaRPr lang="en-US" sz="1800" kern="0" dirty="0">
              <a:solidFill>
                <a:srgbClr val="FFC000"/>
              </a:solidFill>
              <a:ea typeface="ＭＳ Ｐゴシック"/>
            </a:endParaRPr>
          </a:p>
          <a:p>
            <a:pPr marL="800100" lvl="1" indent="-342900" algn="l">
              <a:buFont typeface="Arial" panose="020B0604020202020204" pitchFamily="34" charset="0"/>
              <a:buChar char="•"/>
              <a:defRPr/>
            </a:pPr>
            <a:r>
              <a:rPr lang="en-US" sz="100" b="1" kern="0" dirty="0">
                <a:ea typeface="ＭＳ Ｐゴシック"/>
              </a:rPr>
              <a:t>e</a:t>
            </a:r>
            <a:endParaRPr lang="en-US" sz="1400" b="1" kern="0" dirty="0"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endParaRPr lang="en-US" sz="2400" b="1" kern="0" dirty="0">
              <a:ea typeface="ＭＳ Ｐゴシック"/>
            </a:endParaRPr>
          </a:p>
          <a:p>
            <a:pPr algn="l">
              <a:spcAft>
                <a:spcPts val="0"/>
              </a:spcAft>
              <a:defRPr/>
            </a:pPr>
            <a:r>
              <a:rPr lang="en-US" sz="2400" b="1" kern="0" dirty="0">
                <a:ea typeface="ＭＳ Ｐゴシック"/>
              </a:rPr>
              <a:t>Liaison with other Societies - Current</a:t>
            </a:r>
          </a:p>
          <a:p>
            <a:pPr algn="l">
              <a:spcAft>
                <a:spcPts val="0"/>
              </a:spcAft>
              <a:defRPr/>
            </a:pPr>
            <a:r>
              <a:rPr lang="en-US" sz="2200" kern="0" dirty="0">
                <a:solidFill>
                  <a:srgbClr val="FFC000"/>
                </a:solidFill>
                <a:ea typeface="ＭＳ Ｐゴシック"/>
              </a:rPr>
              <a:t>ICED, ASCILITE, CAULLT, ACEN, ACUR, </a:t>
            </a:r>
            <a:r>
              <a:rPr lang="en-US" sz="2200" kern="0" dirty="0" err="1">
                <a:solidFill>
                  <a:srgbClr val="FFC000"/>
                </a:solidFill>
                <a:ea typeface="ＭＳ Ｐゴシック"/>
              </a:rPr>
              <a:t>HEDx</a:t>
            </a:r>
            <a:r>
              <a:rPr lang="en-US" sz="2200" kern="0" dirty="0">
                <a:solidFill>
                  <a:srgbClr val="FFC000"/>
                </a:solidFill>
                <a:ea typeface="ＭＳ Ｐゴシック"/>
              </a:rPr>
              <a:t> – shared publicity, events, sponsorships, etc.</a:t>
            </a:r>
          </a:p>
          <a:p>
            <a:pPr algn="l">
              <a:defRPr/>
            </a:pPr>
            <a:endParaRPr lang="en-US" sz="2400" i="1" dirty="0">
              <a:solidFill>
                <a:schemeClr val="accent5">
                  <a:lumMod val="50000"/>
                </a:schemeClr>
              </a:solidFill>
              <a:latin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5017861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extBox 2">
            <a:extLst>
              <a:ext uri="{FF2B5EF4-FFF2-40B4-BE49-F238E27FC236}">
                <a16:creationId xmlns:a16="http://schemas.microsoft.com/office/drawing/2014/main" id="{7AFF76C0-7F33-327D-7215-7668623D76B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42988" y="150813"/>
            <a:ext cx="72771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en-AU" altLang="en-US" sz="4000" dirty="0">
                <a:solidFill>
                  <a:srgbClr val="FFFF00"/>
                </a:solidFill>
              </a:rPr>
              <a:t>Publications Portfolio - HERD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C2278175-5177-EE61-F9DD-CFBB9BB635DD}"/>
              </a:ext>
            </a:extLst>
          </p:cNvPr>
          <p:cNvSpPr/>
          <p:nvPr/>
        </p:nvSpPr>
        <p:spPr>
          <a:xfrm>
            <a:off x="1067004" y="908720"/>
            <a:ext cx="7849492" cy="4154984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Flow of new submissions is increasing…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2017 – 506 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2018 – 738 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2019 – 950 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2020 – 988 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2021 -  1072 submissions</a:t>
            </a:r>
          </a:p>
          <a:p>
            <a:pPr marL="342900" indent="-342900">
              <a:buFont typeface="Arial" panose="020B0604020202020204" pitchFamily="34" charset="0"/>
              <a:buChar char="•"/>
              <a:defRPr/>
            </a:pPr>
            <a:r>
              <a:rPr lang="en-AU" sz="2200" dirty="0">
                <a:solidFill>
                  <a:srgbClr val="FFFF00"/>
                </a:solidFill>
              </a:rPr>
              <a:t>2022 – 1064 submissions</a:t>
            </a:r>
          </a:p>
          <a:p>
            <a:pPr>
              <a:defRPr/>
            </a:pPr>
            <a:endParaRPr lang="en-AU" sz="22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Acceptance for 2021			14.5%</a:t>
            </a: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Acceptance for 2022			14% </a:t>
            </a:r>
          </a:p>
          <a:p>
            <a:pPr>
              <a:defRPr/>
            </a:pPr>
            <a:endParaRPr lang="en-AU" sz="22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200" dirty="0">
                <a:solidFill>
                  <a:srgbClr val="FFFF00"/>
                </a:solidFill>
              </a:rPr>
              <a:t>Average time from submission to 1</a:t>
            </a:r>
            <a:r>
              <a:rPr lang="en-AU" sz="2200" baseline="30000" dirty="0">
                <a:solidFill>
                  <a:srgbClr val="FFFF00"/>
                </a:solidFill>
              </a:rPr>
              <a:t>st</a:t>
            </a:r>
            <a:r>
              <a:rPr lang="en-AU" sz="2200" dirty="0">
                <a:solidFill>
                  <a:srgbClr val="FFFF00"/>
                </a:solidFill>
              </a:rPr>
              <a:t> decision: 69.9 days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Google Shape;90;g2560334c881_0_0">
            <a:extLst>
              <a:ext uri="{FF2B5EF4-FFF2-40B4-BE49-F238E27FC236}">
                <a16:creationId xmlns:a16="http://schemas.microsoft.com/office/drawing/2014/main" id="{D7578B84-9062-872E-8228-2D5765523EF7}"/>
              </a:ext>
            </a:extLst>
          </p:cNvPr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91680" y="1623280"/>
            <a:ext cx="6585787" cy="4124025"/>
          </a:xfrm>
          <a:prstGeom prst="rect">
            <a:avLst/>
          </a:prstGeom>
          <a:noFill/>
          <a:ln w="19050" cap="flat" cmpd="sng">
            <a:solidFill>
              <a:schemeClr val="dk1"/>
            </a:solidFill>
            <a:prstDash val="solid"/>
            <a:round/>
            <a:headEnd type="none" w="sm" len="sm"/>
            <a:tailEnd type="none" w="sm" len="sm"/>
          </a:ln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825BA7E-F283-B08E-7D2F-D8D6987FB415}"/>
              </a:ext>
            </a:extLst>
          </p:cNvPr>
          <p:cNvSpPr txBox="1"/>
          <p:nvPr/>
        </p:nvSpPr>
        <p:spPr>
          <a:xfrm>
            <a:off x="2372811" y="485864"/>
            <a:ext cx="590465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AU" altLang="en-US" sz="2400" b="1" dirty="0">
                <a:solidFill>
                  <a:srgbClr val="FFFF00"/>
                </a:solidFill>
              </a:rPr>
              <a:t>HERD Impact</a:t>
            </a:r>
          </a:p>
          <a:p>
            <a:pPr marL="0" lvl="0" indent="0" rtl="0">
              <a:spcBef>
                <a:spcPts val="0"/>
              </a:spcBef>
              <a:spcAft>
                <a:spcPts val="0"/>
              </a:spcAft>
              <a:buNone/>
            </a:pPr>
            <a:endParaRPr lang="en-AU" altLang="en-US" sz="1800" dirty="0">
              <a:solidFill>
                <a:srgbClr val="FFFF00"/>
              </a:solidFill>
            </a:endParaRPr>
          </a:p>
          <a:p>
            <a:pPr lvl="0">
              <a:spcBef>
                <a:spcPts val="0"/>
              </a:spcBef>
              <a:spcAft>
                <a:spcPts val="0"/>
              </a:spcAft>
            </a:pPr>
            <a:r>
              <a:rPr lang="en-GB" sz="1800" b="1" dirty="0">
                <a:solidFill>
                  <a:schemeClr val="bg1"/>
                </a:solidFill>
              </a:rPr>
              <a:t>Journal Impact Factor has risen from 2.849 to 3.2</a:t>
            </a:r>
            <a:r>
              <a:rPr lang="en-GB" b="1" dirty="0">
                <a:solidFill>
                  <a:schemeClr val="bg1"/>
                </a:solidFill>
              </a:rPr>
              <a:t>3</a:t>
            </a:r>
            <a:endParaRPr lang="en-GB" sz="1800" b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>
            <a:extLst>
              <a:ext uri="{FF2B5EF4-FFF2-40B4-BE49-F238E27FC236}">
                <a16:creationId xmlns:a16="http://schemas.microsoft.com/office/drawing/2014/main" id="{8637E894-1C79-2260-2BBD-06D84A9CAF90}"/>
              </a:ext>
            </a:extLst>
          </p:cNvPr>
          <p:cNvSpPr/>
          <p:nvPr/>
        </p:nvSpPr>
        <p:spPr>
          <a:xfrm>
            <a:off x="1043608" y="238125"/>
            <a:ext cx="7560642" cy="18543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defRPr/>
            </a:pPr>
            <a:r>
              <a:rPr lang="en-US" sz="2800" b="1" dirty="0">
                <a:solidFill>
                  <a:srgbClr val="FFFF00"/>
                </a:solidFill>
              </a:rPr>
              <a:t>HERD Editorial Team </a:t>
            </a:r>
            <a:r>
              <a:rPr lang="en-US" sz="2800" i="1" dirty="0">
                <a:solidFill>
                  <a:srgbClr val="FFFF00"/>
                </a:solidFill>
              </a:rPr>
              <a:t>(Previous &amp; Current)</a:t>
            </a:r>
            <a:endParaRPr lang="en-AU" sz="2800" i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2800" b="1" i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1200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2400" dirty="0">
              <a:solidFill>
                <a:srgbClr val="FFFF00"/>
              </a:solidFill>
            </a:endParaRPr>
          </a:p>
          <a:p>
            <a:pPr>
              <a:defRPr/>
            </a:pPr>
            <a:endParaRPr lang="en-US" sz="1050" dirty="0">
              <a:solidFill>
                <a:srgbClr val="FFFF00"/>
              </a:solidFill>
            </a:endParaRPr>
          </a:p>
          <a:p>
            <a:pPr marL="342900" indent="-342900">
              <a:buFont typeface="Arial" charset="0"/>
              <a:buChar char="•"/>
              <a:defRPr/>
            </a:pPr>
            <a:endParaRPr lang="en-US" sz="1200" dirty="0">
              <a:solidFill>
                <a:srgbClr val="FFFF00"/>
              </a:solidFill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211A7B02-08EC-F224-1ED3-7380AC57FA46}"/>
              </a:ext>
            </a:extLst>
          </p:cNvPr>
          <p:cNvSpPr/>
          <p:nvPr/>
        </p:nvSpPr>
        <p:spPr>
          <a:xfrm>
            <a:off x="971600" y="802898"/>
            <a:ext cx="7200800" cy="5693866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HERD Editorial Team	2020-2022</a:t>
            </a:r>
            <a:endParaRPr lang="en-AU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Executive</a:t>
            </a:r>
            <a:r>
              <a:rPr lang="en-US" sz="2000" dirty="0">
                <a:solidFill>
                  <a:srgbClr val="FFFF00"/>
                </a:solidFill>
              </a:rPr>
              <a:t> Editor	Wendy Green </a:t>
            </a: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Co-Editors		</a:t>
            </a:r>
            <a:r>
              <a:rPr lang="en-US" sz="2000" dirty="0" err="1">
                <a:solidFill>
                  <a:srgbClr val="FFFF00"/>
                </a:solidFill>
              </a:rPr>
              <a:t>Cally</a:t>
            </a:r>
            <a:r>
              <a:rPr lang="en-US" sz="2000" dirty="0">
                <a:solidFill>
                  <a:srgbClr val="FFFF00"/>
                </a:solidFill>
              </a:rPr>
              <a:t> Guerin</a:t>
            </a:r>
            <a:r>
              <a:rPr lang="en-AU" sz="2000" dirty="0">
                <a:solidFill>
                  <a:srgbClr val="FFFF00"/>
                </a:solidFill>
              </a:rPr>
              <a:t>, </a:t>
            </a:r>
            <a:r>
              <a:rPr lang="en-AU" sz="2000" dirty="0" err="1">
                <a:solidFill>
                  <a:srgbClr val="FFFF00"/>
                </a:solidFill>
              </a:rPr>
              <a:t>Jisun</a:t>
            </a:r>
            <a:r>
              <a:rPr lang="en-AU" sz="2000" dirty="0">
                <a:solidFill>
                  <a:srgbClr val="FFFF00"/>
                </a:solidFill>
              </a:rPr>
              <a:t> Jung, Ly 				Tran, Susan Blackley</a:t>
            </a: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Special Issues Editor	</a:t>
            </a:r>
            <a:r>
              <a:rPr lang="en-AU" sz="2000" dirty="0">
                <a:solidFill>
                  <a:srgbClr val="FFFF00"/>
                </a:solidFill>
              </a:rPr>
              <a:t>Stephen Marshall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Managing Editor	Emily Giles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Social Media Editor	Stuart Hughes</a:t>
            </a:r>
          </a:p>
          <a:p>
            <a:pPr>
              <a:defRPr/>
            </a:pPr>
            <a:endParaRPr lang="en-US" sz="4000" b="1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400" b="1" dirty="0">
                <a:solidFill>
                  <a:srgbClr val="FFFF00"/>
                </a:solidFill>
              </a:rPr>
              <a:t>HERD Editorial Team	2023-2025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Executive</a:t>
            </a:r>
            <a:r>
              <a:rPr lang="en-US" sz="2000" dirty="0">
                <a:solidFill>
                  <a:srgbClr val="FFFF00"/>
                </a:solidFill>
              </a:rPr>
              <a:t> Co-Editors	</a:t>
            </a:r>
            <a:r>
              <a:rPr lang="en-US" sz="2000" dirty="0" err="1">
                <a:solidFill>
                  <a:srgbClr val="FFFF00"/>
                </a:solidFill>
              </a:rPr>
              <a:t>Cally</a:t>
            </a:r>
            <a:r>
              <a:rPr lang="en-US" sz="2000" dirty="0">
                <a:solidFill>
                  <a:srgbClr val="FFFF00"/>
                </a:solidFill>
              </a:rPr>
              <a:t> Guerin</a:t>
            </a:r>
            <a:r>
              <a:rPr lang="en-AU" sz="2000" dirty="0">
                <a:solidFill>
                  <a:srgbClr val="FFFF00"/>
                </a:solidFill>
              </a:rPr>
              <a:t>, Susan Blackley </a:t>
            </a: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Co-Editors		Neal </a:t>
            </a:r>
            <a:r>
              <a:rPr lang="en-US" sz="2000" dirty="0" err="1">
                <a:solidFill>
                  <a:srgbClr val="FFFF00"/>
                </a:solidFill>
              </a:rPr>
              <a:t>Dreamson</a:t>
            </a:r>
            <a:r>
              <a:rPr lang="en-US" sz="2000" dirty="0">
                <a:solidFill>
                  <a:srgbClr val="FFFF00"/>
                </a:solidFill>
              </a:rPr>
              <a:t>, </a:t>
            </a:r>
            <a:r>
              <a:rPr lang="en-AU" sz="2000" dirty="0" err="1">
                <a:solidFill>
                  <a:srgbClr val="FFFF00"/>
                </a:solidFill>
              </a:rPr>
              <a:t>Jisun</a:t>
            </a:r>
            <a:r>
              <a:rPr lang="en-AU" sz="2000" dirty="0">
                <a:solidFill>
                  <a:srgbClr val="FFFF00"/>
                </a:solidFill>
              </a:rPr>
              <a:t> Jung, Ly 				Tran, Rob Wass</a:t>
            </a:r>
            <a:endParaRPr lang="en-US" sz="2000" dirty="0">
              <a:solidFill>
                <a:srgbClr val="FFFF00"/>
              </a:solidFill>
            </a:endParaRPr>
          </a:p>
          <a:p>
            <a:pPr>
              <a:defRPr/>
            </a:pPr>
            <a:r>
              <a:rPr lang="en-US" sz="2000" dirty="0">
                <a:solidFill>
                  <a:srgbClr val="FFFF00"/>
                </a:solidFill>
              </a:rPr>
              <a:t>Special Issues Editor	</a:t>
            </a:r>
            <a:r>
              <a:rPr lang="en-AU" sz="2000" dirty="0">
                <a:solidFill>
                  <a:srgbClr val="FFFF00"/>
                </a:solidFill>
              </a:rPr>
              <a:t>Stephen Marshall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Managing Editor	Emily Giles</a:t>
            </a:r>
          </a:p>
          <a:p>
            <a:pPr>
              <a:defRPr/>
            </a:pPr>
            <a:r>
              <a:rPr lang="en-AU" sz="2000" dirty="0">
                <a:solidFill>
                  <a:srgbClr val="FFFF00"/>
                </a:solidFill>
              </a:rPr>
              <a:t>Social Media Editor	Stuart Hughes</a:t>
            </a:r>
          </a:p>
          <a:p>
            <a:pPr>
              <a:defRPr/>
            </a:pPr>
            <a:endParaRPr lang="en-US" b="1" dirty="0">
              <a:solidFill>
                <a:srgbClr val="FFFF00"/>
              </a:solidFill>
            </a:endParaRPr>
          </a:p>
          <a:p>
            <a:pPr>
              <a:defRPr/>
            </a:pPr>
            <a:endParaRPr lang="en-US" dirty="0">
              <a:solidFill>
                <a:srgbClr val="FFFF00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1105A4-24AC-D76F-B578-24E4F93592A2}"/>
              </a:ext>
            </a:extLst>
          </p:cNvPr>
          <p:cNvSpPr/>
          <p:nvPr/>
        </p:nvSpPr>
        <p:spPr>
          <a:xfrm>
            <a:off x="971550" y="280968"/>
            <a:ext cx="8388350" cy="954107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eaLnBrk="1" fontAlgn="auto" hangingPunct="1">
              <a:spcBef>
                <a:spcPts val="600"/>
              </a:spcBef>
              <a:spcAft>
                <a:spcPts val="0"/>
              </a:spcAft>
              <a:defRPr/>
            </a:pPr>
            <a:r>
              <a:rPr lang="en-US" sz="2800" b="1" dirty="0">
                <a:solidFill>
                  <a:srgbClr val="FFFF00"/>
                </a:solidFill>
              </a:rPr>
              <a:t>Advancing Scholarship &amp; Research in Higher Education (ASRHE) Journal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61BB6E-6183-2F7F-27AD-6F4804C34ED4}"/>
              </a:ext>
            </a:extLst>
          </p:cNvPr>
          <p:cNvSpPr/>
          <p:nvPr/>
        </p:nvSpPr>
        <p:spPr>
          <a:xfrm>
            <a:off x="971550" y="1235075"/>
            <a:ext cx="7704138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br>
              <a:rPr lang="en-AU" sz="2400" dirty="0">
                <a:solidFill>
                  <a:srgbClr val="FFFF00"/>
                </a:solidFill>
                <a:cs typeface="Arial" panose="020B0604020202020204" pitchFamily="34" charset="0"/>
              </a:rPr>
            </a:br>
            <a:endParaRPr lang="en-AU" sz="2400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AU" sz="2000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5A562-8EB9-BA40-27C1-D68847248878}"/>
              </a:ext>
            </a:extLst>
          </p:cNvPr>
          <p:cNvSpPr txBox="1"/>
          <p:nvPr/>
        </p:nvSpPr>
        <p:spPr>
          <a:xfrm>
            <a:off x="1165479" y="1235075"/>
            <a:ext cx="7510209" cy="447045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lnSpc>
                <a:spcPct val="115000"/>
              </a:lnSpc>
              <a:spcAft>
                <a:spcPts val="600"/>
              </a:spcAft>
              <a:defRPr/>
            </a:pPr>
            <a:r>
              <a:rPr lang="en-AU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Editorial team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/>
            </a:pPr>
            <a:r>
              <a:rPr lang="en-AU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Executive Editor</a:t>
            </a:r>
            <a:r>
              <a:rPr lang="en-AU" b="1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	</a:t>
            </a:r>
            <a:r>
              <a:rPr lang="en-AU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Eva Heinrich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/>
            </a:pPr>
            <a:r>
              <a:rPr lang="en-AU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Co-editors	Geoff Hill, Jo-Anne Kelder, Michelle 	Picard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/>
            </a:pPr>
            <a:r>
              <a:rPr lang="en-AU" dirty="0">
                <a:solidFill>
                  <a:srgbClr val="FFFF00"/>
                </a:solidFill>
                <a:ea typeface="Calibri" panose="020F0502020204030204" pitchFamily="34" charset="0"/>
                <a:cs typeface="Arial" panose="020B0604020202020204" pitchFamily="34" charset="0"/>
              </a:rPr>
              <a:t>Managing Editor	Heather Thomas</a:t>
            </a:r>
          </a:p>
          <a:p>
            <a:pPr>
              <a:lnSpc>
                <a:spcPct val="115000"/>
              </a:lnSpc>
              <a:spcAft>
                <a:spcPts val="600"/>
              </a:spcAft>
              <a:defRPr/>
            </a:pPr>
            <a:endParaRPr lang="en-AU" dirty="0">
              <a:solidFill>
                <a:srgbClr val="FFFF00"/>
              </a:solidFill>
              <a:ea typeface="Calibri" panose="020F0502020204030204" pitchFamily="34" charset="0"/>
              <a:cs typeface="Arial" panose="020B0604020202020204" pitchFamily="34" charset="0"/>
            </a:endParaRPr>
          </a:p>
          <a:p>
            <a:pPr>
              <a:spcAft>
                <a:spcPts val="600"/>
              </a:spcAft>
              <a:defRPr/>
            </a:pPr>
            <a:r>
              <a:rPr lang="en-AU" dirty="0">
                <a:solidFill>
                  <a:srgbClr val="FFFF00"/>
                </a:solidFill>
                <a:cs typeface="Arial" panose="020B0604020202020204" pitchFamily="34" charset="0"/>
              </a:rPr>
              <a:t>ASRHE is open source, published under Creative Commons licence</a:t>
            </a:r>
          </a:p>
          <a:p>
            <a:pPr>
              <a:spcAft>
                <a:spcPts val="600"/>
              </a:spcAft>
            </a:pPr>
            <a:r>
              <a:rPr lang="en-AU" dirty="0">
                <a:solidFill>
                  <a:srgbClr val="FFFF00"/>
                </a:solidFill>
                <a:cs typeface="Arial" panose="020B0604020202020204" pitchFamily="34" charset="0"/>
              </a:rPr>
              <a:t>Achievements and updates: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One issue each published in 2021 and 2022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Group-based review and related research development very successful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NZ" sz="2000" dirty="0">
                <a:solidFill>
                  <a:srgbClr val="FFFF00"/>
                </a:solidFill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Still looking for more submissions – marketing campaign underway (HERDSA newsletter and Twitter; initiatives at the conference)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8F1105A4-24AC-D76F-B578-24E4F93592A2}"/>
              </a:ext>
            </a:extLst>
          </p:cNvPr>
          <p:cNvSpPr/>
          <p:nvPr/>
        </p:nvSpPr>
        <p:spPr>
          <a:xfrm>
            <a:off x="1156291" y="332656"/>
            <a:ext cx="8388350" cy="523220"/>
          </a:xfrm>
          <a:prstGeom prst="rect">
            <a:avLst/>
          </a:prstGeom>
        </p:spPr>
        <p:txBody>
          <a:bodyPr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Guides     </a:t>
            </a:r>
            <a:r>
              <a:rPr lang="en-AU" altLang="en-US" sz="2400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Denise Chalmers (Series Editor)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BE61BB6E-6183-2F7F-27AD-6F4804C34ED4}"/>
              </a:ext>
            </a:extLst>
          </p:cNvPr>
          <p:cNvSpPr/>
          <p:nvPr/>
        </p:nvSpPr>
        <p:spPr>
          <a:xfrm>
            <a:off x="971550" y="1235075"/>
            <a:ext cx="7704138" cy="1138773"/>
          </a:xfrm>
          <a:prstGeom prst="rect">
            <a:avLst/>
          </a:prstGeom>
        </p:spPr>
        <p:txBody>
          <a:bodyPr>
            <a:spAutoFit/>
          </a:bodyPr>
          <a:lstStyle/>
          <a:p>
            <a:pPr>
              <a:defRPr/>
            </a:pPr>
            <a:br>
              <a:rPr lang="en-AU" sz="2400" dirty="0">
                <a:solidFill>
                  <a:srgbClr val="FFFF00"/>
                </a:solidFill>
                <a:cs typeface="Arial" panose="020B0604020202020204" pitchFamily="34" charset="0"/>
              </a:rPr>
            </a:br>
            <a:endParaRPr lang="en-AU" sz="2400" dirty="0">
              <a:solidFill>
                <a:srgbClr val="FFFF00"/>
              </a:solidFill>
              <a:cs typeface="Arial" panose="020B0604020202020204" pitchFamily="34" charset="0"/>
            </a:endParaRPr>
          </a:p>
          <a:p>
            <a:pPr>
              <a:defRPr/>
            </a:pPr>
            <a:endParaRPr lang="en-AU" sz="2000" dirty="0">
              <a:solidFill>
                <a:srgbClr val="FFFF00"/>
              </a:solidFill>
              <a:cs typeface="Arial" panose="020B06040202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CBE5A562-8EB9-BA40-27C1-D68847248878}"/>
              </a:ext>
            </a:extLst>
          </p:cNvPr>
          <p:cNvSpPr txBox="1"/>
          <p:nvPr/>
        </p:nvSpPr>
        <p:spPr>
          <a:xfrm>
            <a:off x="1043608" y="1124744"/>
            <a:ext cx="7304141" cy="483209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AU" altLang="en-US" sz="2200" b="1" dirty="0">
                <a:solidFill>
                  <a:srgbClr val="FFFF00"/>
                </a:solidFill>
              </a:rPr>
              <a:t>New HERDSA Guide to be released 2023</a:t>
            </a:r>
          </a:p>
          <a:p>
            <a:r>
              <a:rPr lang="en-AU" altLang="en-US" sz="2200" i="1" dirty="0">
                <a:solidFill>
                  <a:srgbClr val="FFFF00"/>
                </a:solidFill>
              </a:rPr>
              <a:t>	Enhancing Online Engagement in Higher 	Education – </a:t>
            </a:r>
            <a:r>
              <a:rPr lang="en-AU" altLang="en-US" sz="2000" i="1" dirty="0">
                <a:solidFill>
                  <a:srgbClr val="FFC000"/>
                </a:solidFill>
              </a:rPr>
              <a:t>A Brown, J Lawrence, P Redmond, J 	Cohen, S M Foote and C Stone</a:t>
            </a:r>
          </a:p>
          <a:p>
            <a:endParaRPr lang="en-AU" altLang="en-US" sz="2200" b="1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HERDSA Guide released in 2022</a:t>
            </a:r>
          </a:p>
          <a:p>
            <a:r>
              <a:rPr lang="en-AU" altLang="en-US" sz="2200" i="1" dirty="0">
                <a:solidFill>
                  <a:srgbClr val="FFFF00"/>
                </a:solidFill>
              </a:rPr>
              <a:t>	Designing Learning in Intensive Modes of Study </a:t>
            </a:r>
            <a:r>
              <a:rPr lang="en-AU" altLang="en-US" sz="2200" dirty="0">
                <a:solidFill>
                  <a:srgbClr val="FFFF00"/>
                </a:solidFill>
              </a:rPr>
              <a:t> 	</a:t>
            </a:r>
            <a:r>
              <a:rPr lang="en-AU" altLang="en-US" sz="2000" i="1" dirty="0" err="1">
                <a:solidFill>
                  <a:srgbClr val="FFC000"/>
                </a:solidFill>
              </a:rPr>
              <a:t>Gayani</a:t>
            </a:r>
            <a:r>
              <a:rPr lang="en-AU" altLang="en-US" sz="2000" i="1" dirty="0">
                <a:solidFill>
                  <a:srgbClr val="FFC000"/>
                </a:solidFill>
              </a:rPr>
              <a:t> Samarawickrema et al. Editor Gail Wilson </a:t>
            </a:r>
          </a:p>
          <a:p>
            <a:endParaRPr lang="en-AU" altLang="en-US" sz="2200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23 Guides</a:t>
            </a:r>
            <a:r>
              <a:rPr lang="en-AU" altLang="en-US" sz="2200" dirty="0">
                <a:solidFill>
                  <a:srgbClr val="FFFF00"/>
                </a:solidFill>
              </a:rPr>
              <a:t>	Available in print and </a:t>
            </a:r>
            <a:r>
              <a:rPr lang="en-AU" altLang="en-US" sz="2200" dirty="0" err="1">
                <a:solidFill>
                  <a:srgbClr val="FFFF00"/>
                </a:solidFill>
              </a:rPr>
              <a:t>ePublications</a:t>
            </a:r>
            <a:endParaRPr lang="en-AU" altLang="en-US" sz="2200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		</a:t>
            </a:r>
            <a:r>
              <a:rPr lang="en-AU" altLang="en-US" sz="2200" dirty="0" err="1">
                <a:solidFill>
                  <a:srgbClr val="FFFF00"/>
                </a:solidFill>
              </a:rPr>
              <a:t>ePublications</a:t>
            </a:r>
            <a:r>
              <a:rPr lang="en-AU" altLang="en-US" sz="2200" dirty="0">
                <a:solidFill>
                  <a:srgbClr val="FFFF00"/>
                </a:solidFill>
              </a:rPr>
              <a:t> (</a:t>
            </a:r>
            <a:r>
              <a:rPr lang="en-AU" altLang="en-US" sz="2200" dirty="0" err="1">
                <a:solidFill>
                  <a:srgbClr val="FFFF00"/>
                </a:solidFill>
              </a:rPr>
              <a:t>Kortext</a:t>
            </a:r>
            <a:r>
              <a:rPr lang="en-AU" altLang="en-US" sz="2200" dirty="0">
                <a:solidFill>
                  <a:srgbClr val="FFFF00"/>
                </a:solidFill>
              </a:rPr>
              <a:t>)</a:t>
            </a:r>
          </a:p>
          <a:p>
            <a:endParaRPr lang="en-AU" altLang="en-US" sz="2200" dirty="0">
              <a:solidFill>
                <a:srgbClr val="FFFF00"/>
              </a:solidFill>
            </a:endParaRPr>
          </a:p>
          <a:p>
            <a:r>
              <a:rPr lang="en-AU" altLang="en-US" sz="2200" b="1" dirty="0">
                <a:solidFill>
                  <a:srgbClr val="FFFF00"/>
                </a:solidFill>
              </a:rPr>
              <a:t>Purchase</a:t>
            </a:r>
            <a:r>
              <a:rPr lang="en-AU" altLang="en-US" sz="2200" dirty="0">
                <a:solidFill>
                  <a:srgbClr val="FFFF00"/>
                </a:solidFill>
              </a:rPr>
              <a:t> 	Printed or </a:t>
            </a:r>
            <a:r>
              <a:rPr lang="en-AU" altLang="en-US" sz="2200" dirty="0" err="1">
                <a:solidFill>
                  <a:srgbClr val="FFFF00"/>
                </a:solidFill>
              </a:rPr>
              <a:t>ebooks</a:t>
            </a:r>
            <a:r>
              <a:rPr lang="en-AU" altLang="en-US" sz="2200" dirty="0">
                <a:solidFill>
                  <a:srgbClr val="FFFF00"/>
                </a:solidFill>
              </a:rPr>
              <a:t> through the HERDSA 		website</a:t>
            </a:r>
          </a:p>
        </p:txBody>
      </p:sp>
    </p:spTree>
    <p:extLst>
      <p:ext uri="{BB962C8B-B14F-4D97-AF65-F5344CB8AC3E}">
        <p14:creationId xmlns:p14="http://schemas.microsoft.com/office/powerpoint/2010/main" val="37495410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00213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59632" y="430649"/>
            <a:ext cx="6265862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>
              <a:spcBef>
                <a:spcPts val="1000"/>
              </a:spcBef>
            </a:pPr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HERDSA Connect</a:t>
            </a:r>
          </a:p>
          <a:p>
            <a:pPr algn="ctr" eaLnBrk="1" hangingPunct="1">
              <a:spcBef>
                <a:spcPts val="600"/>
              </a:spcBef>
            </a:pPr>
            <a:endParaRPr lang="en-AU" altLang="en-US" sz="2400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1417746"/>
            <a:ext cx="8208962" cy="44627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r>
              <a:rPr lang="en-AU" sz="2400" b="1" dirty="0">
                <a:solidFill>
                  <a:srgbClr val="FFFF00"/>
                </a:solidFill>
              </a:rPr>
              <a:t>Update:</a:t>
            </a:r>
            <a:endParaRPr lang="en-AU" sz="2400" dirty="0">
              <a:solidFill>
                <a:srgbClr val="FFFF00"/>
              </a:solidFill>
            </a:endParaRPr>
          </a:p>
          <a:p>
            <a:r>
              <a:rPr lang="en-AU" sz="2400" dirty="0">
                <a:solidFill>
                  <a:srgbClr val="FFFF00"/>
                </a:solidFill>
              </a:rPr>
              <a:t>3 issues published in 2022 - 2023 (hard copy &amp; available in pdf on website)</a:t>
            </a:r>
          </a:p>
          <a:p>
            <a:endParaRPr lang="en-AU" sz="2400" b="1" dirty="0">
              <a:solidFill>
                <a:srgbClr val="FFFF00"/>
              </a:solidFill>
            </a:endParaRPr>
          </a:p>
          <a:p>
            <a:r>
              <a:rPr lang="en-AU" sz="2400" b="1" dirty="0">
                <a:solidFill>
                  <a:srgbClr val="FFFF00"/>
                </a:solidFill>
              </a:rPr>
              <a:t>Editor		</a:t>
            </a:r>
            <a:r>
              <a:rPr lang="en-AU" sz="2400" dirty="0">
                <a:solidFill>
                  <a:srgbClr val="FFFF00"/>
                </a:solidFill>
              </a:rPr>
              <a:t>Maureen Bell (2022 &amp; 2023)</a:t>
            </a:r>
          </a:p>
          <a:p>
            <a:endParaRPr lang="en-AU" sz="2400" b="1" dirty="0">
              <a:solidFill>
                <a:srgbClr val="FFFF00"/>
              </a:solidFill>
            </a:endParaRPr>
          </a:p>
          <a:p>
            <a:r>
              <a:rPr lang="en-AU" sz="2400" b="1" dirty="0">
                <a:solidFill>
                  <a:srgbClr val="FFFF00"/>
                </a:solidFill>
              </a:rPr>
              <a:t>Co-editor	</a:t>
            </a:r>
            <a:r>
              <a:rPr lang="en-AU" sz="2400" dirty="0">
                <a:solidFill>
                  <a:srgbClr val="FFFF00"/>
                </a:solidFill>
              </a:rPr>
              <a:t>Lukasz Swiatek (2022)</a:t>
            </a:r>
          </a:p>
          <a:p>
            <a:endParaRPr lang="en-AU" sz="2400" dirty="0">
              <a:solidFill>
                <a:srgbClr val="FFFF00"/>
              </a:solidFill>
            </a:endParaRPr>
          </a:p>
          <a:p>
            <a:endParaRPr lang="en-AU" sz="2400" dirty="0">
              <a:solidFill>
                <a:srgbClr val="FFFF00"/>
              </a:solidFill>
            </a:endParaRPr>
          </a:p>
          <a:p>
            <a:r>
              <a:rPr lang="en-AU" sz="2400" dirty="0">
                <a:solidFill>
                  <a:srgbClr val="FFFF00"/>
                </a:solidFill>
              </a:rPr>
              <a:t>HERDSA Connect status update: Currently in transition</a:t>
            </a:r>
          </a:p>
          <a:p>
            <a:endParaRPr lang="en-AU" sz="2000" dirty="0">
              <a:solidFill>
                <a:srgbClr val="FFFF00"/>
              </a:solidFill>
            </a:endParaRPr>
          </a:p>
          <a:p>
            <a:endParaRPr lang="en-AU" altLang="en-US" sz="2400" dirty="0">
              <a:solidFill>
                <a:srgbClr val="FFFF00"/>
              </a:solidFill>
              <a:highlight>
                <a:srgbClr val="FF0000"/>
              </a:highlight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A460A7-7C11-0D0A-34DA-9CDF7AD1BCC5}"/>
              </a:ext>
            </a:extLst>
          </p:cNvPr>
          <p:cNvSpPr txBox="1">
            <a:spLocks/>
          </p:cNvSpPr>
          <p:nvPr/>
        </p:nvSpPr>
        <p:spPr>
          <a:xfrm>
            <a:off x="1042988" y="1700213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23555" name="TextBox 5">
            <a:extLst>
              <a:ext uri="{FF2B5EF4-FFF2-40B4-BE49-F238E27FC236}">
                <a16:creationId xmlns:a16="http://schemas.microsoft.com/office/drawing/2014/main" id="{814EBB02-DF08-DD60-ECCC-9294D32CA60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714500"/>
            <a:ext cx="6265862" cy="969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HERDSA Upcoming Conferences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400" b="0" i="1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(for noting)</a:t>
            </a:r>
          </a:p>
        </p:txBody>
      </p:sp>
      <p:sp>
        <p:nvSpPr>
          <p:cNvPr id="23556" name="Rectangle 1">
            <a:extLst>
              <a:ext uri="{FF2B5EF4-FFF2-40B4-BE49-F238E27FC236}">
                <a16:creationId xmlns:a16="http://schemas.microsoft.com/office/drawing/2014/main" id="{79DE963C-9EC2-C966-4FA4-EEC2BC5C88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42988" y="2060848"/>
            <a:ext cx="8208962" cy="20005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2000" b="1" dirty="0">
              <a:solidFill>
                <a:srgbClr val="FFFF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2024		Adelaide, SA		9-11 July 2024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2000" b="1" dirty="0">
              <a:solidFill>
                <a:srgbClr val="FFFF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t>2025		Perth, WA		2025 (date &amp; venue TBC)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lang="en-AU" sz="2000" b="1" dirty="0">
              <a:solidFill>
                <a:srgbClr val="FFFF00"/>
              </a:solidFill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4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highlight>
                <a:srgbClr val="FF0000"/>
              </a:highlight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7949995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Rectangle 2">
            <a:extLst>
              <a:ext uri="{FF2B5EF4-FFF2-40B4-BE49-F238E27FC236}">
                <a16:creationId xmlns:a16="http://schemas.microsoft.com/office/drawing/2014/main" id="{2B10EE2C-4364-919E-4417-B18BA09EE5C7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3568" y="2780928"/>
            <a:ext cx="7416824" cy="1658615"/>
          </a:xfrm>
        </p:spPr>
        <p:txBody>
          <a:bodyPr/>
          <a:lstStyle/>
          <a:p>
            <a:pPr eaLnBrk="1" hangingPunct="1"/>
            <a:r>
              <a:rPr lang="en-US" altLang="en-US" sz="4000" dirty="0"/>
              <a:t>HERDSA AGM 2-3 July 2023</a:t>
            </a:r>
            <a:br>
              <a:rPr lang="en-US" altLang="en-US" dirty="0"/>
            </a:br>
            <a:r>
              <a:rPr lang="en-US" altLang="en-US" dirty="0"/>
              <a:t>Queensland Exhibition &amp; Convention Centre</a:t>
            </a:r>
            <a:br>
              <a:rPr lang="en-US" altLang="en-US" dirty="0"/>
            </a:br>
            <a:endParaRPr lang="en-US" altLang="en-US" dirty="0"/>
          </a:p>
        </p:txBody>
      </p:sp>
      <p:sp>
        <p:nvSpPr>
          <p:cNvPr id="25603" name="Rectangle 3">
            <a:extLst>
              <a:ext uri="{FF2B5EF4-FFF2-40B4-BE49-F238E27FC236}">
                <a16:creationId xmlns:a16="http://schemas.microsoft.com/office/drawing/2014/main" id="{D3A04844-AD1B-C4D4-3E1E-88170E099692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314450" y="4725144"/>
            <a:ext cx="6400800" cy="1752600"/>
          </a:xfrm>
        </p:spPr>
        <p:txBody>
          <a:bodyPr/>
          <a:lstStyle/>
          <a:p>
            <a:pPr eaLnBrk="1" hangingPunct="1"/>
            <a:r>
              <a:rPr lang="en-US" altLang="en-US" dirty="0"/>
              <a:t>Treasurer’s Report</a:t>
            </a:r>
          </a:p>
          <a:p>
            <a:pPr eaLnBrk="1" hangingPunct="1"/>
            <a:r>
              <a:rPr lang="en-US" altLang="en-US" sz="2800" dirty="0"/>
              <a:t>Elizabeth Levin</a:t>
            </a:r>
          </a:p>
          <a:p>
            <a:pPr eaLnBrk="1" hangingPunct="1"/>
            <a:endParaRPr lang="en-US" altLang="en-US" sz="2800" dirty="0"/>
          </a:p>
        </p:txBody>
      </p:sp>
      <p:pic>
        <p:nvPicPr>
          <p:cNvPr id="25604" name="Picture 2">
            <a:extLst>
              <a:ext uri="{FF2B5EF4-FFF2-40B4-BE49-F238E27FC236}">
                <a16:creationId xmlns:a16="http://schemas.microsoft.com/office/drawing/2014/main" id="{201D9F9E-31C0-0BEF-2F99-21D9DE3407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14450" y="0"/>
            <a:ext cx="6445250" cy="1541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>
            <a:extLst>
              <a:ext uri="{FF2B5EF4-FFF2-40B4-BE49-F238E27FC236}">
                <a16:creationId xmlns:a16="http://schemas.microsoft.com/office/drawing/2014/main" id="{B1EC1D51-8C9A-90AE-FF7D-53B24B5D1634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AU" altLang="en-US" sz="4000"/>
              <a:t>Overview of Accounts</a:t>
            </a:r>
          </a:p>
        </p:txBody>
      </p:sp>
      <p:sp>
        <p:nvSpPr>
          <p:cNvPr id="26627" name="TextBox 2">
            <a:extLst>
              <a:ext uri="{FF2B5EF4-FFF2-40B4-BE49-F238E27FC236}">
                <a16:creationId xmlns:a16="http://schemas.microsoft.com/office/drawing/2014/main" id="{6AF8C0A1-80B5-2D00-C993-A2CDBE23EE5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57250" y="1500188"/>
            <a:ext cx="7500938" cy="43242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HERDSA Office </a:t>
            </a: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is located in Sydney, Australia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for the day-to-day operations of the Society, and branch administration of Australian accounts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25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HERDSA NZ Branch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The HERDSA branch account in NZ is operated by the NZ Branch Treasurer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AU" altLang="en-US" sz="25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b="1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HERDSA Hong Kong Branch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AU" altLang="en-US" sz="2500" dirty="0">
                <a:solidFill>
                  <a:srgbClr val="000000"/>
                </a:solidFill>
                <a:ea typeface="ＭＳ Ｐゴシック" panose="020B0600070205080204" pitchFamily="34" charset="-128"/>
              </a:rPr>
              <a:t>The HERDSA branch account in HK is operated by the HK Branch Treasurer</a:t>
            </a:r>
            <a:endParaRPr lang="en-AU" altLang="en-US" sz="1800" dirty="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>
            <a:extLst>
              <a:ext uri="{FF2B5EF4-FFF2-40B4-BE49-F238E27FC236}">
                <a16:creationId xmlns:a16="http://schemas.microsoft.com/office/drawing/2014/main" id="{7EED672E-FE32-AD63-E2B4-07891BD29702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/>
              <a:t>Principles</a:t>
            </a:r>
          </a:p>
        </p:txBody>
      </p:sp>
      <p:sp>
        <p:nvSpPr>
          <p:cNvPr id="27651" name="Rectangle 3">
            <a:extLst>
              <a:ext uri="{FF2B5EF4-FFF2-40B4-BE49-F238E27FC236}">
                <a16:creationId xmlns:a16="http://schemas.microsoft.com/office/drawing/2014/main" id="{E7DA4EC3-4705-AE71-3260-038AC137725F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>
          <a:xfrm>
            <a:off x="736600" y="1412875"/>
            <a:ext cx="7929563" cy="4951413"/>
          </a:xfrm>
        </p:spPr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Conservative budgeting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Careful record keeping and use of resources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Budget progress reviews 3x per year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Careful choice of conference </a:t>
            </a:r>
            <a:r>
              <a:rPr lang="en-US" altLang="en-US" sz="2500" dirty="0" err="1"/>
              <a:t>organisers</a:t>
            </a:r>
            <a:r>
              <a:rPr lang="en-US" altLang="en-US" sz="2500" dirty="0"/>
              <a:t> and locations, with financial reporting 3x per year</a:t>
            </a:r>
          </a:p>
          <a:p>
            <a:pPr eaLnBrk="1" hangingPunct="1">
              <a:lnSpc>
                <a:spcPct val="90000"/>
              </a:lnSpc>
            </a:pPr>
            <a:endParaRPr lang="en-US" altLang="en-US" sz="1200" dirty="0"/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Reserve to ensure ongoing viability of HERDSA</a:t>
            </a:r>
          </a:p>
          <a:p>
            <a:pPr eaLnBrk="1" hangingPunct="1">
              <a:lnSpc>
                <a:spcPct val="90000"/>
              </a:lnSpc>
            </a:pPr>
            <a:r>
              <a:rPr lang="en-US" altLang="en-US" sz="2500" dirty="0"/>
              <a:t>The current reserve is $</a:t>
            </a:r>
            <a:r>
              <a:rPr lang="en-AU" altLang="en-US" sz="2800" dirty="0"/>
              <a:t>246,355</a:t>
            </a:r>
            <a:r>
              <a:rPr lang="en-US" altLang="en-US" sz="2500" dirty="0"/>
              <a:t> held in Macquarie Bank</a:t>
            </a:r>
            <a:endParaRPr lang="en-US" altLang="en-US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Text Box 3">
            <a:extLst>
              <a:ext uri="{FF2B5EF4-FFF2-40B4-BE49-F238E27FC236}">
                <a16:creationId xmlns:a16="http://schemas.microsoft.com/office/drawing/2014/main" id="{ADBB2C88-6A75-5760-082C-B84CB2E094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90600" y="1371600"/>
            <a:ext cx="7239000" cy="366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AU" altLang="en-US" sz="1800">
              <a:solidFill>
                <a:srgbClr val="000000"/>
              </a:solidFill>
              <a:ea typeface="ＭＳ Ｐゴシック" panose="020B0600070205080204" pitchFamily="34" charset="-128"/>
            </a:endParaRPr>
          </a:p>
        </p:txBody>
      </p:sp>
      <p:sp>
        <p:nvSpPr>
          <p:cNvPr id="8196" name="Text Box 4">
            <a:extLst>
              <a:ext uri="{FF2B5EF4-FFF2-40B4-BE49-F238E27FC236}">
                <a16:creationId xmlns:a16="http://schemas.microsoft.com/office/drawing/2014/main" id="{39DA8DAE-AD83-CBC5-B134-8F771E65F14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9609" y="1628800"/>
            <a:ext cx="8496870" cy="343940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marL="342900" indent="-342900" eaLnBrk="1" hangingPunct="1">
              <a:lnSpc>
                <a:spcPct val="140000"/>
              </a:lnSpc>
              <a:spcBef>
                <a:spcPct val="50000"/>
              </a:spcBef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An independent audit by </a:t>
            </a:r>
            <a:r>
              <a:rPr lang="en-US" sz="24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Satendar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 Kumar from S.K. Accounting and Business Services, NSW has been completed</a:t>
            </a:r>
          </a:p>
          <a:p>
            <a:pPr marL="342900" indent="-342900" eaLnBrk="1" hangingPunct="1">
              <a:lnSpc>
                <a:spcPct val="140000"/>
              </a:lnSpc>
              <a:spcBef>
                <a:spcPct val="50000"/>
              </a:spcBef>
              <a:buFont typeface="Arial"/>
              <a:buChar char="•"/>
              <a:defRPr/>
            </a:pP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Copies of the auditor’s report are available on the HERDSA Website: 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  <a:hlinkClick r:id="rId2"/>
              </a:rPr>
              <a:t>https://www.herdsa.org.au/AGM-reports</a:t>
            </a:r>
            <a:r>
              <a:rPr lang="en-US" sz="24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 </a:t>
            </a:r>
            <a:endParaRPr lang="en-US" sz="25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  <a:p>
            <a:pPr eaLnBrk="1" hangingPunct="1">
              <a:spcBef>
                <a:spcPct val="50000"/>
              </a:spcBef>
              <a:defRPr/>
            </a:pPr>
            <a:endParaRPr lang="en-US" sz="2500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  <p:sp>
        <p:nvSpPr>
          <p:cNvPr id="27652" name="Title 5">
            <a:extLst>
              <a:ext uri="{FF2B5EF4-FFF2-40B4-BE49-F238E27FC236}">
                <a16:creationId xmlns:a16="http://schemas.microsoft.com/office/drawing/2014/main" id="{109FD1E3-2F38-8164-BB05-42A506B2E08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solidFill>
            <a:schemeClr val="accent5"/>
          </a:solidFill>
        </p:spPr>
        <p:txBody>
          <a:bodyPr/>
          <a:lstStyle/>
          <a:p>
            <a:pPr eaLnBrk="1" hangingPunct="1">
              <a:defRPr/>
            </a:pPr>
            <a:r>
              <a:rPr lang="en-AU" altLang="en-US" sz="4000" b="1"/>
              <a:t>HERDSA Office Accounts Audit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>
            <a:extLst>
              <a:ext uri="{FF2B5EF4-FFF2-40B4-BE49-F238E27FC236}">
                <a16:creationId xmlns:a16="http://schemas.microsoft.com/office/drawing/2014/main" id="{D445BF87-210C-7644-CEA7-291440358F2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US" altLang="en-US" sz="4000"/>
              <a:t>Major Income Sources</a:t>
            </a:r>
          </a:p>
        </p:txBody>
      </p:sp>
      <p:graphicFrame>
        <p:nvGraphicFramePr>
          <p:cNvPr id="16434" name="Group 50">
            <a:extLst>
              <a:ext uri="{FF2B5EF4-FFF2-40B4-BE49-F238E27FC236}">
                <a16:creationId xmlns:a16="http://schemas.microsoft.com/office/drawing/2014/main" id="{CD5C7F88-2E3F-7A90-2025-AF7C6377197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859626241"/>
              </p:ext>
            </p:extLst>
          </p:nvPr>
        </p:nvGraphicFramePr>
        <p:xfrm>
          <a:off x="927100" y="1844675"/>
          <a:ext cx="7786689" cy="4364058"/>
        </p:xfrm>
        <a:graphic>
          <a:graphicData uri="http://schemas.openxmlformats.org/drawingml/2006/table">
            <a:tbl>
              <a:tblPr/>
              <a:tblGrid>
                <a:gridCol w="2286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8183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84477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837533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1152277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Description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2021- 2022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Actuals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  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2022- 2023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0070C0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Actuals  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2023-2024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Proposed</a:t>
                      </a:r>
                    </a:p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Budget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219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Membership fees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$109,185.00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$150,544.00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chemeClr val="tx1"/>
                          </a:solidFill>
                        </a:rPr>
                        <a:t>$ 130,000.00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Annual conference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Conference cancelled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$ 7,200.00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TBA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84647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Annual conference levy 12%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Conference cancelled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$42,767.00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$ 40,000.00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HERDSA Guides 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$ 1,267.00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$2657.00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$2,000.00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71518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HERDSA Journal</a:t>
                      </a:r>
                    </a:p>
                  </a:txBody>
                  <a:tcPr marL="91439" marR="91439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$102,105.00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800" dirty="0">
                          <a:solidFill>
                            <a:srgbClr val="0070C0"/>
                          </a:solidFill>
                        </a:rPr>
                        <a:t>$114,351.00</a:t>
                      </a:r>
                      <a:endParaRPr lang="en-AU" sz="1800" dirty="0">
                        <a:solidFill>
                          <a:srgbClr val="0070C0"/>
                        </a:solidFill>
                      </a:endParaRP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800" b="0" i="0" u="none" strike="noStrike" kern="1200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ea typeface="+mn-ea"/>
                          <a:cs typeface="Arial" charset="0"/>
                        </a:rPr>
                        <a:t>$100,000.00</a:t>
                      </a:r>
                    </a:p>
                  </a:txBody>
                  <a:tcPr marL="91439" marR="91439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gradFill flip="none" rotWithShape="1">
                      <a:gsLst>
                        <a:gs pos="0">
                          <a:srgbClr val="92D050">
                            <a:tint val="66000"/>
                            <a:satMod val="160000"/>
                          </a:srgbClr>
                        </a:gs>
                        <a:gs pos="50000">
                          <a:srgbClr val="92D050">
                            <a:tint val="44500"/>
                            <a:satMod val="160000"/>
                          </a:srgbClr>
                        </a:gs>
                        <a:gs pos="100000">
                          <a:srgbClr val="92D050">
                            <a:tint val="23500"/>
                            <a:satMod val="160000"/>
                          </a:srgbClr>
                        </a:gs>
                      </a:gsLst>
                      <a:lin ang="2700000" scaled="1"/>
                      <a:tileRect/>
                    </a:gra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DCBDC928-0D7F-842A-EA85-D9D09D8516E9}"/>
              </a:ext>
            </a:extLst>
          </p:cNvPr>
          <p:cNvSpPr txBox="1"/>
          <p:nvPr/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normAutofit lnSpcReduction="10000"/>
          </a:bodyPr>
          <a:lstStyle/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altLang="en-US" sz="37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Key Areas of Expenditure </a:t>
            </a:r>
          </a:p>
          <a:p>
            <a:pPr algn="ctr">
              <a:lnSpc>
                <a:spcPct val="90000"/>
              </a:lnSpc>
              <a:spcAft>
                <a:spcPts val="600"/>
              </a:spcAft>
            </a:pPr>
            <a:r>
              <a:rPr lang="en-US" altLang="en-US" sz="37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and Proposed Budget 2023-2024</a:t>
            </a:r>
            <a:endParaRPr lang="en-AU" sz="3700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24CCEF98-8B20-0F2A-4D5B-AA08DA9E3A7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33743334"/>
              </p:ext>
            </p:extLst>
          </p:nvPr>
        </p:nvGraphicFramePr>
        <p:xfrm>
          <a:off x="611560" y="1642789"/>
          <a:ext cx="7776864" cy="4954563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592288">
                  <a:extLst>
                    <a:ext uri="{9D8B030D-6E8A-4147-A177-3AD203B41FA5}">
                      <a16:colId xmlns:a16="http://schemas.microsoft.com/office/drawing/2014/main" val="3516386656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1201301844"/>
                    </a:ext>
                  </a:extLst>
                </a:gridCol>
                <a:gridCol w="2592288">
                  <a:extLst>
                    <a:ext uri="{9D8B030D-6E8A-4147-A177-3AD203B41FA5}">
                      <a16:colId xmlns:a16="http://schemas.microsoft.com/office/drawing/2014/main" val="1692417700"/>
                    </a:ext>
                  </a:extLst>
                </a:gridCol>
              </a:tblGrid>
              <a:tr h="377554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2022-2023 Actuals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2023-2024 Proposed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9443002"/>
                  </a:ext>
                </a:extLst>
              </a:tr>
              <a:tr h="461543">
                <a:tc>
                  <a:txBody>
                    <a:bodyPr/>
                    <a:lstStyle/>
                    <a:p>
                      <a:r>
                        <a:rPr lang="en-AU" dirty="0"/>
                        <a:t>Legal and Finance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4,112.00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4,600.00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3045581"/>
                  </a:ext>
                </a:extLst>
              </a:tr>
              <a:tr h="377554">
                <a:tc>
                  <a:txBody>
                    <a:bodyPr/>
                    <a:lstStyle/>
                    <a:p>
                      <a:r>
                        <a:rPr lang="en-AU" dirty="0"/>
                        <a:t>Conference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$ 20,535.00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8903614"/>
                  </a:ext>
                </a:extLst>
              </a:tr>
              <a:tr h="434315">
                <a:tc>
                  <a:txBody>
                    <a:bodyPr/>
                    <a:lstStyle/>
                    <a:p>
                      <a:r>
                        <a:rPr lang="en-AU" dirty="0"/>
                        <a:t>Sponsorship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682.00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800.00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6550953"/>
                  </a:ext>
                </a:extLst>
              </a:tr>
              <a:tr h="377554">
                <a:tc>
                  <a:txBody>
                    <a:bodyPr/>
                    <a:lstStyle/>
                    <a:p>
                      <a:r>
                        <a:rPr lang="en-AU" dirty="0"/>
                        <a:t>Meetings and travel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$ 39,086.00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$ 62,000.00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04020281"/>
                  </a:ext>
                </a:extLst>
              </a:tr>
              <a:tr h="377554">
                <a:tc>
                  <a:txBody>
                    <a:bodyPr/>
                    <a:lstStyle/>
                    <a:p>
                      <a:r>
                        <a:rPr lang="en-AU" dirty="0"/>
                        <a:t>Fellowship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1,842.00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2,000.00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30291658"/>
                  </a:ext>
                </a:extLst>
              </a:tr>
              <a:tr h="377554">
                <a:tc>
                  <a:txBody>
                    <a:bodyPr/>
                    <a:lstStyle/>
                    <a:p>
                      <a:r>
                        <a:rPr lang="en-AU" dirty="0"/>
                        <a:t>Secretariat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$ 85,310.00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$ 90,700.00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67473905"/>
                  </a:ext>
                </a:extLst>
              </a:tr>
              <a:tr h="377554">
                <a:tc>
                  <a:txBody>
                    <a:bodyPr/>
                    <a:lstStyle/>
                    <a:p>
                      <a:r>
                        <a:rPr lang="en-AU" dirty="0"/>
                        <a:t>Life Membership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   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1,200.00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6102083"/>
                  </a:ext>
                </a:extLst>
              </a:tr>
              <a:tr h="377554">
                <a:tc>
                  <a:txBody>
                    <a:bodyPr/>
                    <a:lstStyle/>
                    <a:p>
                      <a:r>
                        <a:rPr lang="en-AU" dirty="0"/>
                        <a:t>Web Maintenance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$ 11,507.00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$ 13,600.00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6297898"/>
                  </a:ext>
                </a:extLst>
              </a:tr>
              <a:tr h="377554">
                <a:tc>
                  <a:txBody>
                    <a:bodyPr/>
                    <a:lstStyle/>
                    <a:p>
                      <a:r>
                        <a:rPr lang="en-AU" dirty="0"/>
                        <a:t>ASRHE 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8,990.00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$ 10,000.00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47852410"/>
                  </a:ext>
                </a:extLst>
              </a:tr>
              <a:tr h="377554">
                <a:tc>
                  <a:txBody>
                    <a:bodyPr/>
                    <a:lstStyle/>
                    <a:p>
                      <a:r>
                        <a:rPr lang="en-AU" dirty="0"/>
                        <a:t>HERD Journal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$ 78,846.00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$114,500.00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5105329"/>
                  </a:ext>
                </a:extLst>
              </a:tr>
              <a:tr h="66071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AU" dirty="0"/>
                        <a:t>Publications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$ 35,237.00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$ 10,000.00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3879330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7782707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576ED429-63A4-B1DA-EF0C-02CA644514DB}"/>
              </a:ext>
            </a:extLst>
          </p:cNvPr>
          <p:cNvSpPr txBox="1"/>
          <p:nvPr/>
        </p:nvSpPr>
        <p:spPr>
          <a:xfrm>
            <a:off x="426368" y="188640"/>
            <a:ext cx="8291264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altLang="en-US" sz="3600" dirty="0"/>
              <a:t>HERDSA Strategic Initiatives (incl new)</a:t>
            </a:r>
          </a:p>
          <a:p>
            <a:pPr algn="ctr"/>
            <a:r>
              <a:rPr lang="en-US" altLang="en-US" sz="3600" dirty="0"/>
              <a:t>2023-2024</a:t>
            </a:r>
            <a:endParaRPr lang="en-AU" sz="3600" dirty="0"/>
          </a:p>
        </p:txBody>
      </p:sp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7071F84-A779-8F57-86D0-105CFF222FF3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40737442"/>
              </p:ext>
            </p:extLst>
          </p:nvPr>
        </p:nvGraphicFramePr>
        <p:xfrm>
          <a:off x="179512" y="1385475"/>
          <a:ext cx="8784976" cy="5335612"/>
        </p:xfrm>
        <a:graphic>
          <a:graphicData uri="http://schemas.openxmlformats.org/drawingml/2006/table">
            <a:tbl>
              <a:tblPr firstRow="1" bandRow="1">
                <a:tableStyleId>{16D9F66E-5EB9-4882-86FB-DCBF35E3C3E4}</a:tableStyleId>
              </a:tblPr>
              <a:tblGrid>
                <a:gridCol w="2764045">
                  <a:extLst>
                    <a:ext uri="{9D8B030D-6E8A-4147-A177-3AD203B41FA5}">
                      <a16:colId xmlns:a16="http://schemas.microsoft.com/office/drawing/2014/main" val="1569999004"/>
                    </a:ext>
                  </a:extLst>
                </a:gridCol>
                <a:gridCol w="1788033">
                  <a:extLst>
                    <a:ext uri="{9D8B030D-6E8A-4147-A177-3AD203B41FA5}">
                      <a16:colId xmlns:a16="http://schemas.microsoft.com/office/drawing/2014/main" val="4067708244"/>
                    </a:ext>
                  </a:extLst>
                </a:gridCol>
                <a:gridCol w="1646127">
                  <a:extLst>
                    <a:ext uri="{9D8B030D-6E8A-4147-A177-3AD203B41FA5}">
                      <a16:colId xmlns:a16="http://schemas.microsoft.com/office/drawing/2014/main" val="1559041202"/>
                    </a:ext>
                  </a:extLst>
                </a:gridCol>
                <a:gridCol w="2586771">
                  <a:extLst>
                    <a:ext uri="{9D8B030D-6E8A-4147-A177-3AD203B41FA5}">
                      <a16:colId xmlns:a16="http://schemas.microsoft.com/office/drawing/2014/main" val="1476198431"/>
                    </a:ext>
                  </a:extLst>
                </a:gridCol>
              </a:tblGrid>
              <a:tr h="353348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Area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2022-2023 </a:t>
                      </a:r>
                    </a:p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Budget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2022-2023 Actuals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chemeClr val="tx1"/>
                          </a:solidFill>
                        </a:rPr>
                        <a:t>2023-2024 Proposed 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70443906"/>
                  </a:ext>
                </a:extLst>
              </a:tr>
              <a:tr h="730597">
                <a:tc>
                  <a:txBody>
                    <a:bodyPr/>
                    <a:lstStyle/>
                    <a:p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2023-2024 Conference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$10,500.00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$10,500.00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$25,500.00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4043471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Information Technologies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 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   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$50,000.00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3003218"/>
                  </a:ext>
                </a:extLst>
              </a:tr>
              <a:tr h="556632">
                <a:tc>
                  <a:txBody>
                    <a:bodyPr/>
                    <a:lstStyle/>
                    <a:p>
                      <a:r>
                        <a:rPr lang="en-AU" dirty="0" err="1"/>
                        <a:t>SoTL</a:t>
                      </a:r>
                      <a:r>
                        <a:rPr lang="en-AU" dirty="0"/>
                        <a:t> Modules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$ 2,000.00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   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$ 2,000.00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21532582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Research Grants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$24,901.00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$30,000.00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8492499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HERDSA History Project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$20,000.00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</a:t>
                      </a:r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12,000.00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2473324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HERDSA MACS </a:t>
                      </a:r>
                      <a:r>
                        <a:rPr lang="en-AU" dirty="0" err="1">
                          <a:highlight>
                            <a:srgbClr val="C0C0C0"/>
                          </a:highlight>
                        </a:rPr>
                        <a:t>Pgm</a:t>
                      </a:r>
                      <a:endParaRPr lang="en-AU" dirty="0">
                        <a:highlight>
                          <a:srgbClr val="C0C0C0"/>
                        </a:highlight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>
                          <a:highlight>
                            <a:srgbClr val="C0C0C0"/>
                          </a:highlight>
                        </a:rPr>
                        <a:t>$         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3583835"/>
                  </a:ext>
                </a:extLst>
              </a:tr>
              <a:tr h="353348">
                <a:tc>
                  <a:txBody>
                    <a:bodyPr/>
                    <a:lstStyle/>
                    <a:p>
                      <a:r>
                        <a:rPr lang="en-AU" dirty="0"/>
                        <a:t>HERDSA Leadership/ Service Awards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$10,000.00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      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91847490"/>
                  </a:ext>
                </a:extLst>
              </a:tr>
              <a:tr h="377950">
                <a:tc>
                  <a:txBody>
                    <a:bodyPr/>
                    <a:lstStyle/>
                    <a:p>
                      <a:r>
                        <a:rPr lang="en-AU" dirty="0"/>
                        <a:t>President Discretionary Fund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5,000.00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$0.00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   5,000.00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352762"/>
                  </a:ext>
                </a:extLst>
              </a:tr>
              <a:tr h="390783">
                <a:tc>
                  <a:txBody>
                    <a:bodyPr/>
                    <a:lstStyle/>
                    <a:p>
                      <a:r>
                        <a:rPr lang="en-AU" dirty="0"/>
                        <a:t>TOTAL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dirty="0"/>
                        <a:t>$124,500.00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8738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1736757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Rectangle 2">
            <a:extLst>
              <a:ext uri="{FF2B5EF4-FFF2-40B4-BE49-F238E27FC236}">
                <a16:creationId xmlns:a16="http://schemas.microsoft.com/office/drawing/2014/main" id="{96B4ED4F-DDF8-DC4D-1D2B-907AA34506F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476672"/>
            <a:ext cx="8229600" cy="1143000"/>
          </a:xfrm>
        </p:spPr>
        <p:txBody>
          <a:bodyPr/>
          <a:lstStyle/>
          <a:p>
            <a:pPr eaLnBrk="1" hangingPunct="1"/>
            <a:r>
              <a:rPr lang="en-US" altLang="en-US" sz="4000" dirty="0">
                <a:solidFill>
                  <a:srgbClr val="0070C0"/>
                </a:solidFill>
              </a:rPr>
              <a:t>Australian Branches</a:t>
            </a:r>
            <a:br>
              <a:rPr lang="en-US" altLang="en-US" sz="4000" dirty="0">
                <a:solidFill>
                  <a:srgbClr val="00B050"/>
                </a:solidFill>
              </a:rPr>
            </a:br>
            <a:r>
              <a:rPr lang="en-US" altLang="en-US" sz="4000" dirty="0"/>
              <a:t> </a:t>
            </a:r>
            <a:r>
              <a:rPr lang="en-US" altLang="en-US" sz="3600" dirty="0"/>
              <a:t>Funds held in Trust</a:t>
            </a:r>
          </a:p>
        </p:txBody>
      </p:sp>
      <p:graphicFrame>
        <p:nvGraphicFramePr>
          <p:cNvPr id="13389" name="Group 77">
            <a:extLst>
              <a:ext uri="{FF2B5EF4-FFF2-40B4-BE49-F238E27FC236}">
                <a16:creationId xmlns:a16="http://schemas.microsoft.com/office/drawing/2014/main" id="{0FA27082-67CD-F1A8-0F62-A2767850FD4A}"/>
              </a:ext>
            </a:extLst>
          </p:cNvPr>
          <p:cNvGraphicFramePr>
            <a:graphicFrameLocks noGrp="1"/>
          </p:cNvGraphicFramePr>
          <p:nvPr>
            <p:ph sz="half" idx="2"/>
            <p:extLst>
              <p:ext uri="{D42A27DB-BD31-4B8C-83A1-F6EECF244321}">
                <p14:modId xmlns:p14="http://schemas.microsoft.com/office/powerpoint/2010/main" val="1190989050"/>
              </p:ext>
            </p:extLst>
          </p:nvPr>
        </p:nvGraphicFramePr>
        <p:xfrm>
          <a:off x="107504" y="2204864"/>
          <a:ext cx="8928992" cy="3439659"/>
        </p:xfrm>
        <a:graphic>
          <a:graphicData uri="http://schemas.openxmlformats.org/drawingml/2006/table">
            <a:tbl>
              <a:tblPr/>
              <a:tblGrid>
                <a:gridCol w="110537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11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582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24814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1296144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792088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132248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1027992">
                  <a:extLst>
                    <a:ext uri="{9D8B030D-6E8A-4147-A177-3AD203B41FA5}">
                      <a16:colId xmlns:a16="http://schemas.microsoft.com/office/drawing/2014/main" val="2526355551"/>
                    </a:ext>
                  </a:extLst>
                </a:gridCol>
              </a:tblGrid>
              <a:tr h="1043931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June 2022 to 31/05/23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WA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SA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QLD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VIC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ACT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TAS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9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NSW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84852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Income (+)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</a:t>
                      </a:r>
                      <a:r>
                        <a:rPr lang="en-US" sz="1600" dirty="0"/>
                        <a:t>10,000.00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$0.00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66706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Expenses (-)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$ 295.00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$ 426.68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$4928.28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$ 1425.00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$ 0.00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800" dirty="0"/>
                        <a:t>$353.00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91654">
                <a:tc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Closing balances</a:t>
                      </a:r>
                    </a:p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Arial" charset="0"/>
                          <a:cs typeface="Arial" charset="0"/>
                        </a:rPr>
                        <a:t>As at 31/5/23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$9,556.00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$10,296.00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$ 1,184.60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$16,040.00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$0.00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$6,574.00</a:t>
                      </a:r>
                    </a:p>
                  </a:txBody>
                  <a:tcPr marL="91433" marR="91433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600" b="1" dirty="0"/>
                        <a:t>$0.00</a:t>
                      </a:r>
                    </a:p>
                  </a:txBody>
                  <a:tcPr marL="91433" marR="91433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86" name="Title 1">
            <a:extLst>
              <a:ext uri="{FF2B5EF4-FFF2-40B4-BE49-F238E27FC236}">
                <a16:creationId xmlns:a16="http://schemas.microsoft.com/office/drawing/2014/main" id="{27FD1801-26D1-6E7B-9920-89746322E8A8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AU" altLang="en-US" sz="4000" dirty="0"/>
              <a:t>HERDSA BANK ACCOUNTS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5FC5F0E0-65F0-60DB-0602-EF99F46C313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150533493"/>
              </p:ext>
            </p:extLst>
          </p:nvPr>
        </p:nvGraphicFramePr>
        <p:xfrm>
          <a:off x="611560" y="1600200"/>
          <a:ext cx="8075240" cy="33020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4006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6746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ACCOUNT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AU" dirty="0">
                          <a:solidFill>
                            <a:srgbClr val="0070C0"/>
                          </a:solidFill>
                        </a:rPr>
                        <a:t>As at 31/5/2023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8759448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HERDSA Funds and branch accounts Bankwest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$ 55,739.00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HERDSA Term Deposit Macquarie Bank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$ 246,355.00</a:t>
                      </a: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Operating account Australia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$ 220,204.00</a:t>
                      </a:r>
                    </a:p>
                  </a:txBody>
                  <a:tcPr>
                    <a:solidFill>
                      <a:schemeClr val="accent2">
                        <a:lumMod val="20000"/>
                        <a:lumOff val="80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Operating account New Zealand</a:t>
                      </a:r>
                    </a:p>
                    <a:p>
                      <a:endParaRPr lang="en-AU" dirty="0"/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AU" dirty="0"/>
                        <a:t>$ 21,727.00</a:t>
                      </a:r>
                    </a:p>
                  </a:txBody>
                  <a:tcPr>
                    <a:solidFill>
                      <a:schemeClr val="accent3">
                        <a:lumMod val="9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>
            <a:extLst>
              <a:ext uri="{FF2B5EF4-FFF2-40B4-BE49-F238E27FC236}">
                <a16:creationId xmlns:a16="http://schemas.microsoft.com/office/drawing/2014/main" id="{B5740039-FF1A-7FDC-63D5-6167C470ED8F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457200" y="274638"/>
            <a:ext cx="8435280" cy="1143000"/>
          </a:xfrm>
        </p:spPr>
        <p:txBody>
          <a:bodyPr/>
          <a:lstStyle/>
          <a:p>
            <a:pPr algn="l" eaLnBrk="1" hangingPunct="1"/>
            <a:r>
              <a:rPr lang="en-AU" altLang="en-US" sz="4000" b="1" dirty="0"/>
              <a:t>Recommendations for ratification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CDB4739-77CA-8ACF-EA2D-6022646A4EFF}"/>
              </a:ext>
            </a:extLst>
          </p:cNvPr>
          <p:cNvSpPr txBox="1"/>
          <p:nvPr/>
        </p:nvSpPr>
        <p:spPr>
          <a:xfrm>
            <a:off x="827088" y="1416253"/>
            <a:ext cx="7500937" cy="5478423"/>
          </a:xfrm>
          <a:prstGeom prst="rect">
            <a:avLst/>
          </a:prstGeom>
          <a:noFill/>
        </p:spPr>
        <p:txBody>
          <a:bodyPr>
            <a:spAutoFit/>
          </a:bodyPr>
          <a:lstStyle/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That </a:t>
            </a:r>
            <a:r>
              <a:rPr lang="en-US" sz="2800" dirty="0" err="1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Santendra</a:t>
            </a:r>
            <a:r>
              <a:rPr lang="en-US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 Kumar be appointed as HERDSA auditor for the 2023-2024 year.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That the 2023-2024 budget expenditure be ratified. 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2023 – 2024 Strategic Initiatives project expenditure be ratified.</a:t>
            </a:r>
          </a:p>
          <a:p>
            <a:pPr marL="457200" indent="-457200" eaLnBrk="1" hangingPunct="1">
              <a:spcBef>
                <a:spcPct val="50000"/>
              </a:spcBef>
              <a:buFont typeface="+mj-lt"/>
              <a:buAutoNum type="arabicPeriod"/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That the 2022-2023 audited accounts be ratified.</a:t>
            </a:r>
          </a:p>
          <a:p>
            <a:pPr eaLnBrk="1" hangingPunct="1">
              <a:spcBef>
                <a:spcPct val="50000"/>
              </a:spcBef>
              <a:defRPr/>
            </a:pPr>
            <a:r>
              <a:rPr lang="en-AU" sz="2800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	</a:t>
            </a:r>
            <a:r>
              <a:rPr lang="en-AU" dirty="0">
                <a:solidFill>
                  <a:srgbClr val="000000"/>
                </a:solidFill>
                <a:latin typeface="Arial" charset="0"/>
                <a:ea typeface="ＭＳ Ｐゴシック" pitchFamily="34" charset="-128"/>
              </a:rPr>
              <a:t>Audited accounts available on HERDSA members website.</a:t>
            </a:r>
          </a:p>
          <a:p>
            <a:pPr eaLnBrk="1" hangingPunct="1">
              <a:spcBef>
                <a:spcPct val="50000"/>
              </a:spcBef>
              <a:defRPr/>
            </a:pPr>
            <a:endParaRPr lang="en-AU" sz="2800" b="1" dirty="0">
              <a:solidFill>
                <a:srgbClr val="000000"/>
              </a:solidFill>
              <a:latin typeface="Arial" charset="0"/>
              <a:ea typeface="ＭＳ Ｐゴシック" pitchFamily="34" charset="-128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446DCA-0E88-AD36-5E9B-A3A7B4453360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44035" name="TextBox 4">
            <a:extLst>
              <a:ext uri="{FF2B5EF4-FFF2-40B4-BE49-F238E27FC236}">
                <a16:creationId xmlns:a16="http://schemas.microsoft.com/office/drawing/2014/main" id="{B1B4D4FC-52B5-909A-2544-9FAE97573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75656" y="764704"/>
            <a:ext cx="7196137" cy="39087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alt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For Ratification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altLang="en-US" sz="28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  <a:p>
            <a:r>
              <a:rPr lang="en-AU" sz="2000" dirty="0">
                <a:solidFill>
                  <a:srgbClr val="FFFF00"/>
                </a:solidFill>
              </a:rPr>
              <a:t>The HERDSA Executive at its meeting of 2-3 July 2023, recommends the following proposals for ratification: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2000" b="0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Calibri" panose="020F0502020204030204" pitchFamily="34" charset="0"/>
              <a:cs typeface="+mn-cs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AU" sz="2000" dirty="0">
                <a:solidFill>
                  <a:srgbClr val="FFFF00"/>
                </a:solidFill>
                <a:latin typeface="Arial"/>
                <a:ea typeface="Calibri" panose="020F0502020204030204" pitchFamily="34" charset="0"/>
              </a:rPr>
              <a:t>Life-member: Professor </a:t>
            </a:r>
            <a:r>
              <a:rPr lang="en-AU" sz="2000" dirty="0" err="1">
                <a:solidFill>
                  <a:srgbClr val="FFFF00"/>
                </a:solidFill>
                <a:latin typeface="Arial"/>
                <a:ea typeface="Calibri" panose="020F0502020204030204" pitchFamily="34" charset="0"/>
              </a:rPr>
              <a:t>Shelda</a:t>
            </a:r>
            <a:r>
              <a:rPr lang="en-AU" sz="2000" dirty="0">
                <a:solidFill>
                  <a:srgbClr val="FFFF00"/>
                </a:solidFill>
                <a:latin typeface="Arial"/>
                <a:ea typeface="Calibri" panose="020F0502020204030204" pitchFamily="34" charset="0"/>
              </a:rPr>
              <a:t> </a:t>
            </a:r>
            <a:r>
              <a:rPr lang="en-AU" sz="2000" dirty="0" err="1">
                <a:solidFill>
                  <a:srgbClr val="FFFF00"/>
                </a:solidFill>
                <a:latin typeface="Arial"/>
                <a:ea typeface="Calibri" panose="020F0502020204030204" pitchFamily="34" charset="0"/>
              </a:rPr>
              <a:t>Debowski</a:t>
            </a:r>
            <a:endParaRPr lang="en-AU" sz="2000" dirty="0">
              <a:solidFill>
                <a:srgbClr val="FFFF00"/>
              </a:solidFill>
              <a:latin typeface="Arial"/>
              <a:ea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endParaRPr lang="en-AU" sz="2000" noProof="0" dirty="0">
              <a:solidFill>
                <a:srgbClr val="FFFF00"/>
              </a:solidFill>
              <a:latin typeface="Arial"/>
              <a:ea typeface="Calibri" panose="020F0502020204030204" pitchFamily="34" charset="0"/>
            </a:endParaRPr>
          </a:p>
          <a:p>
            <a:pPr marL="342900" marR="0" lvl="0" indent="-34290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AU" sz="2000" dirty="0">
                <a:solidFill>
                  <a:srgbClr val="FFFF00"/>
                </a:solidFill>
                <a:latin typeface="Arial"/>
                <a:ea typeface="Calibri" panose="020F0502020204030204" pitchFamily="34" charset="0"/>
              </a:rPr>
              <a:t>New and co-opted members to the HERDSA </a:t>
            </a:r>
            <a:r>
              <a:rPr kumimoji="0" lang="en-AU" sz="2000" b="0" i="0" u="none" strike="noStrike" kern="1200" cap="none" spc="0" normalizeH="0" baseline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  <a:t>Executive 2023-2025</a:t>
            </a:r>
            <a:b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</a:br>
            <a:br>
              <a:rPr kumimoji="0" lang="en-AU" sz="2000" b="0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Calibri" panose="020F0502020204030204" pitchFamily="34" charset="0"/>
                <a:cs typeface="+mn-cs"/>
              </a:rPr>
            </a:br>
            <a:endParaRPr kumimoji="0" lang="en-AU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 panose="020B0604020202020204" pitchFamily="34" charset="0"/>
              <a:ea typeface="ＭＳ Ｐゴシック" panose="020B0600070205080204" pitchFamily="34" charset="-128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67951844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BB7EFBDA-48A8-A349-E5E5-CF044FA7355E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36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3" name="Title 11">
            <a:extLst>
              <a:ext uri="{FF2B5EF4-FFF2-40B4-BE49-F238E27FC236}">
                <a16:creationId xmlns:a16="http://schemas.microsoft.com/office/drawing/2014/main" id="{88DCF056-5E1C-EE7C-81D1-C3E4AAB19CB5}"/>
              </a:ext>
            </a:extLst>
          </p:cNvPr>
          <p:cNvSpPr txBox="1">
            <a:spLocks/>
          </p:cNvSpPr>
          <p:nvPr/>
        </p:nvSpPr>
        <p:spPr>
          <a:xfrm>
            <a:off x="942990" y="0"/>
            <a:ext cx="7931150" cy="777875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1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j-cs"/>
              </a:rPr>
              <a:t>HERDSA Executive 2023 - 2025</a:t>
            </a:r>
            <a:endParaRPr kumimoji="0" lang="en-AU" sz="3200" b="1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j-cs"/>
            </a:endParaRPr>
          </a:p>
        </p:txBody>
      </p:sp>
      <p:sp>
        <p:nvSpPr>
          <p:cNvPr id="4" name="Content Placeholder 12">
            <a:extLst>
              <a:ext uri="{FF2B5EF4-FFF2-40B4-BE49-F238E27FC236}">
                <a16:creationId xmlns:a16="http://schemas.microsoft.com/office/drawing/2014/main" id="{39888FF2-F6AE-5349-EB5C-C54F1DC50B7B}"/>
              </a:ext>
            </a:extLst>
          </p:cNvPr>
          <p:cNvSpPr txBox="1">
            <a:spLocks/>
          </p:cNvSpPr>
          <p:nvPr/>
        </p:nvSpPr>
        <p:spPr>
          <a:xfrm>
            <a:off x="971550" y="388937"/>
            <a:ext cx="8208912" cy="5489575"/>
          </a:xfrm>
          <a:prstGeom prst="rect">
            <a:avLst/>
          </a:prstGeom>
        </p:spPr>
        <p:txBody>
          <a:bodyPr/>
          <a:lstStyle>
            <a:lvl1pPr marL="342900" indent="-3429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800">
                <a:solidFill>
                  <a:srgbClr val="FFFF00"/>
                </a:solidFill>
                <a:latin typeface="+mn-lt"/>
                <a:ea typeface="+mn-ea"/>
                <a:cs typeface="+mn-cs"/>
              </a:defRPr>
            </a:lvl1pPr>
            <a:lvl2pPr marL="742950" indent="-28575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2400">
                <a:solidFill>
                  <a:srgbClr val="FFFF00"/>
                </a:solidFill>
                <a:latin typeface="+mn-lt"/>
                <a:ea typeface="+mn-ea"/>
              </a:defRPr>
            </a:lvl2pPr>
            <a:lvl3pPr marL="11430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•"/>
              <a:defRPr sz="2000">
                <a:solidFill>
                  <a:srgbClr val="FFFF00"/>
                </a:solidFill>
                <a:latin typeface="+mn-lt"/>
                <a:ea typeface="+mn-ea"/>
              </a:defRPr>
            </a:lvl3pPr>
            <a:lvl4pPr marL="16002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–"/>
              <a:defRPr sz="1800">
                <a:solidFill>
                  <a:srgbClr val="FFFF00"/>
                </a:solidFill>
                <a:latin typeface="+mn-lt"/>
                <a:ea typeface="+mn-ea"/>
              </a:defRPr>
            </a:lvl4pPr>
            <a:lvl5pPr marL="2057400" indent="-228600" algn="l" rtl="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rgbClr val="FFFF00"/>
                </a:solidFill>
                <a:latin typeface="+mn-lt"/>
                <a:ea typeface="+mn-ea"/>
              </a:defRPr>
            </a:lvl5pPr>
            <a:lvl6pPr marL="25146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6pPr>
            <a:lvl7pPr marL="29718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7pPr>
            <a:lvl8pPr marL="34290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8pPr>
            <a:lvl9pPr marL="3886200" indent="-228600" algn="l" rtl="0" fontAlgn="base">
              <a:spcBef>
                <a:spcPct val="20000"/>
              </a:spcBef>
              <a:spcAft>
                <a:spcPct val="0"/>
              </a:spcAft>
              <a:buChar char="»"/>
              <a:defRPr sz="1800">
                <a:solidFill>
                  <a:schemeClr val="tx1"/>
                </a:solidFill>
                <a:latin typeface="+mn-lt"/>
                <a:ea typeface="+mn-ea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Kogi Naidoo 		(Vic)	President (re-elected 2023-2025)</a:t>
            </a:r>
            <a:b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</a:br>
            <a:r>
              <a:rPr lang="en-US" sz="1800" kern="0" dirty="0">
                <a:latin typeface="Arial"/>
                <a:ea typeface="ＭＳ Ｐゴシック"/>
              </a:rPr>
              <a:t>Katrina </a:t>
            </a:r>
            <a:r>
              <a:rPr lang="en-US" sz="1800" kern="0" dirty="0" err="1">
                <a:latin typeface="Arial"/>
                <a:ea typeface="ＭＳ Ｐゴシック"/>
              </a:rPr>
              <a:t>Strampel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	(</a:t>
            </a:r>
            <a:r>
              <a:rPr lang="en-US" sz="1800" kern="0" dirty="0">
                <a:latin typeface="Arial"/>
                <a:ea typeface="ＭＳ Ｐゴシック"/>
              </a:rPr>
              <a:t>WA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)	Vice-President 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latin typeface="Arial"/>
                <a:ea typeface="ＭＳ Ｐゴシック"/>
              </a:rPr>
              <a:t>Jay Cohen	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 	(Vic)	Treasurer (new)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0" dirty="0">
                <a:latin typeface="Arial"/>
                <a:ea typeface="ＭＳ Ｐゴシック"/>
              </a:rPr>
              <a:t>Susan Blackley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	(QLD)	(HERD co-editor)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Eva Heinrich 		(NZ)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Raj Shekhawat		(SA)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Christy Collis		(QLD)</a:t>
            </a: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Kwong Nui Sim		(NSW)</a:t>
            </a:r>
          </a:p>
          <a:p>
            <a:pPr marL="0" lv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ea typeface="ＭＳ Ｐゴシック"/>
              </a:rPr>
              <a:t>Laurine Hurley		(Vic)</a:t>
            </a:r>
          </a:p>
          <a:p>
            <a:pPr marL="0" lv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ea typeface="ＭＳ Ｐゴシック"/>
              </a:rPr>
              <a:t>Julia </a:t>
            </a:r>
            <a:r>
              <a:rPr kumimoji="0" lang="en-US" sz="18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Choate		(Vic)</a:t>
            </a:r>
          </a:p>
          <a:p>
            <a:pPr marL="0" lv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latin typeface="Arial"/>
                <a:ea typeface="ＭＳ Ｐゴシック"/>
              </a:rPr>
              <a:t>Alice Brown		(QLD)	(new)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lv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latin typeface="Arial"/>
                <a:ea typeface="ＭＳ Ｐゴシック"/>
              </a:rPr>
              <a:t>Edward Palmer		(SA)	(Conference Co-convenor 2024)</a:t>
            </a: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ea typeface="ＭＳ Ｐゴシック"/>
              </a:rPr>
              <a:t>Manisha Thakkar		(SA) 	Co-option</a:t>
            </a:r>
          </a:p>
          <a:p>
            <a:pPr mar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r>
              <a:rPr lang="en-US" sz="1800" kern="0" dirty="0">
                <a:ea typeface="ＭＳ Ｐゴシック"/>
              </a:rPr>
              <a:t>Lee Partridge		(WA) 	Co-option (new) – Fellowships Officer</a:t>
            </a:r>
          </a:p>
          <a:p>
            <a:pPr marL="0" lvl="0" indent="0">
              <a:lnSpc>
                <a:spcPts val="3200"/>
              </a:lnSpc>
              <a:spcBef>
                <a:spcPts val="0"/>
              </a:spcBef>
              <a:buNone/>
              <a:defRPr/>
            </a:pPr>
            <a:endParaRPr kumimoji="0" lang="en-US" sz="18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2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</a:t>
            </a: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  <a:t>			</a:t>
            </a:r>
            <a:br>
              <a:rPr kumimoji="0" lang="en-AU" sz="2400" b="0" i="0" u="none" strike="noStrike" kern="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/>
                <a:ea typeface="ＭＳ Ｐゴシック"/>
                <a:cs typeface="+mn-cs"/>
              </a:rPr>
            </a:br>
            <a:endParaRPr kumimoji="0" lang="en-AU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  <a:p>
            <a:pPr marL="0" marR="0" lvl="0" indent="0" algn="l" defTabSz="914400" rtl="0" eaLnBrk="0" fontAlgn="base" latinLnBrk="0" hangingPunct="0">
              <a:lnSpc>
                <a:spcPts val="32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0" cap="none" spc="0" normalizeH="0" baseline="0" noProof="0" dirty="0">
              <a:ln>
                <a:noFill/>
              </a:ln>
              <a:solidFill>
                <a:srgbClr val="FFFF00"/>
              </a:solidFill>
              <a:effectLst/>
              <a:uLnTx/>
              <a:uFillTx/>
              <a:latin typeface="Arial"/>
              <a:ea typeface="ＭＳ Ｐゴシック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6083497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446DCA-0E88-AD36-5E9B-A3A7B4453360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44035" name="TextBox 4">
            <a:extLst>
              <a:ext uri="{FF2B5EF4-FFF2-40B4-BE49-F238E27FC236}">
                <a16:creationId xmlns:a16="http://schemas.microsoft.com/office/drawing/2014/main" id="{B1B4D4FC-52B5-909A-2544-9FAE97573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-30832"/>
            <a:ext cx="7196137" cy="62478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AU" altLang="en-US" sz="3200" b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algn="ctr"/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Other Business: Agenda items tabled by </a:t>
            </a:r>
          </a:p>
          <a:p>
            <a:pPr algn="ctr"/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Robert Kennelly</a:t>
            </a:r>
          </a:p>
          <a:p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en-AU" sz="2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Item 1: Would the executive kindly explain to HERDSA members the consultation process it used in making changes to the position of TATAL in the HERDSA structure.</a:t>
            </a:r>
            <a:br>
              <a:rPr lang="en-AU" sz="2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</a:br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br>
              <a:rPr lang="en-AU" sz="2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</a:br>
            <a:r>
              <a:rPr lang="en-AU" sz="2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Item 2</a:t>
            </a:r>
            <a:r>
              <a:rPr lang="en-AU" sz="2000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: </a:t>
            </a:r>
            <a:r>
              <a:rPr lang="en-AU" sz="2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Would the executive kindly explain to members:</a:t>
            </a:r>
          </a:p>
          <a:p>
            <a:r>
              <a:rPr lang="en-AU" sz="2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a. the current state of HERDSA Connect and the executives' plans for the publication in late 2023 and first half 2024</a:t>
            </a:r>
            <a:r>
              <a:rPr lang="en-AU" sz="2000" i="1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, including the role of Editor</a:t>
            </a:r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en-AU" sz="2000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b. the consultation process it has used thus far and its intended consultation plans for this same period. </a:t>
            </a:r>
          </a:p>
          <a:p>
            <a:pPr algn="ctr"/>
            <a:endParaRPr lang="en-AU" altLang="en-US" sz="3200" b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446DCA-0E88-AD36-5E9B-A3A7B4453360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44035" name="TextBox 4">
            <a:extLst>
              <a:ext uri="{FF2B5EF4-FFF2-40B4-BE49-F238E27FC236}">
                <a16:creationId xmlns:a16="http://schemas.microsoft.com/office/drawing/2014/main" id="{B1B4D4FC-52B5-909A-2544-9FAE97573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331640" y="-315416"/>
            <a:ext cx="7196137" cy="640175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AU" altLang="en-US" sz="3200" b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algn="ctr"/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Other Business</a:t>
            </a:r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lvl="0"/>
            <a:r>
              <a:rPr lang="en-AU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Item 1</a:t>
            </a: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: </a:t>
            </a:r>
            <a:r>
              <a:rPr lang="en-AU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Would the executive kindly explain to HERDSA members the consultation process it </a:t>
            </a: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used </a:t>
            </a:r>
            <a:r>
              <a:rPr lang="en-AU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in making changes to the position of TATAL in the HERDSA structure.</a:t>
            </a:r>
          </a:p>
          <a:p>
            <a:pPr lvl="0"/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pPr lvl="0"/>
            <a:r>
              <a:rPr lang="en-AU" b="1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Report back from Exec meeting held on 2-3 July 2023:</a:t>
            </a:r>
          </a:p>
          <a:p>
            <a:pPr lvl="0"/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The HERDSA Executive revisited its decisions made in March 2023</a:t>
            </a:r>
            <a:endParaRPr lang="en-AU" sz="2000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HERDSA apologises for the perceived lack of consultation regarding changing TATAL from the Professional Learning Portfolio to a Special Interest Group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1600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The decision was reconsidered and subsequently rescinded: TATAL status quo is maintained: TATAL will continue to be located under the Professional Development Portfolio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1600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600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The Executive ratified the appointment of TATAL Officer, Dongmei Li taking over from Lukasz </a:t>
            </a:r>
            <a:r>
              <a:rPr lang="en-AU" sz="1600" dirty="0" err="1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Swiaktek</a:t>
            </a:r>
            <a:r>
              <a:rPr lang="en-AU" sz="1600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, and looks forward to working closely with TATAL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AU" sz="1600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en-AU" sz="1600" b="1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Going forward: </a:t>
            </a:r>
            <a:r>
              <a:rPr lang="en-AU" sz="1600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HERDSA proposes to work with TATAL to develop processes for greater engagement for clearer and timely communications.</a:t>
            </a:r>
            <a:endParaRPr lang="en-AU" sz="3200" b="1" dirty="0">
              <a:solidFill>
                <a:srgbClr val="FFFF00"/>
              </a:solidFill>
              <a:latin typeface="+mn-lt"/>
              <a:ea typeface="ＭＳ Ｐゴシック" panose="020B0600070205080204" pitchFamily="34" charset="-128"/>
            </a:endParaRPr>
          </a:p>
          <a:p>
            <a:pPr lvl="0"/>
            <a:endParaRPr lang="en-AU" sz="1600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5945075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446DCA-0E88-AD36-5E9B-A3A7B4453360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44035" name="TextBox 4">
            <a:extLst>
              <a:ext uri="{FF2B5EF4-FFF2-40B4-BE49-F238E27FC236}">
                <a16:creationId xmlns:a16="http://schemas.microsoft.com/office/drawing/2014/main" id="{B1B4D4FC-52B5-909A-2544-9FAE97573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403648" y="-1325"/>
            <a:ext cx="7196137" cy="96334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/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Other Business</a:t>
            </a:r>
          </a:p>
          <a:p>
            <a:pPr algn="ctr"/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I</a:t>
            </a:r>
            <a:r>
              <a:rPr lang="en-AU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tem 2. Would the executive kindly explain to members:</a:t>
            </a:r>
          </a:p>
          <a:p>
            <a:r>
              <a:rPr lang="en-AU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a. the current state of HERDSA Connect and the executives' plans for the publication in late 2023 and first half 2024</a:t>
            </a:r>
            <a:r>
              <a:rPr lang="en-AU" i="1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, including the role of Editor</a:t>
            </a:r>
            <a:endParaRPr lang="en-AU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r>
              <a:rPr lang="en-AU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b. the consultation process it has used </a:t>
            </a:r>
            <a:r>
              <a:rPr lang="en-AU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thus far, </a:t>
            </a:r>
            <a:r>
              <a:rPr lang="en-AU" dirty="0">
                <a:solidFill>
                  <a:srgbClr val="FFFF00"/>
                </a:solidFill>
                <a:effectLst/>
                <a:latin typeface="+mn-lt"/>
                <a:ea typeface="Calibri" panose="020F0502020204030204" pitchFamily="34" charset="0"/>
              </a:rPr>
              <a:t>and its intended consultation plans for this same period.</a:t>
            </a:r>
          </a:p>
          <a:p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HERDSA Executive discussed and the following is planned.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A longstanding deliberation and decision from previous Executives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Plan for 2023 – 2024 (a)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Importance of Connect and acknowledged of the valued contributions of all concerned, particularly, that of Maureen Bell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Transition: </a:t>
            </a: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HERDSA Connect to </a:t>
            </a:r>
            <a:r>
              <a:rPr lang="en-AU" i="1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HERDSA Connect Blog </a:t>
            </a: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(Aug)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EOI on HERDSA Notices for </a:t>
            </a:r>
            <a:r>
              <a:rPr lang="en-AU" i="1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HERDSA Connect Blog </a:t>
            </a: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editor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Consultation to date: </a:t>
            </a: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HERDSA Conference attendees responded to the post-conference survey (2022), Input to questions and data was shared with Connect editors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AU" b="1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Further consultation</a:t>
            </a:r>
            <a:r>
              <a:rPr lang="en-AU" dirty="0">
                <a:solidFill>
                  <a:srgbClr val="FFFF00"/>
                </a:solidFill>
                <a:latin typeface="+mn-lt"/>
                <a:ea typeface="Calibri" panose="020F0502020204030204" pitchFamily="34" charset="0"/>
              </a:rPr>
              <a:t> with HERDSA membership: Survey (Sept)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ctr"/>
            <a:endParaRPr lang="en-AU" altLang="en-US" sz="3200" b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33268020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>
            <a:extLst>
              <a:ext uri="{FF2B5EF4-FFF2-40B4-BE49-F238E27FC236}">
                <a16:creationId xmlns:a16="http://schemas.microsoft.com/office/drawing/2014/main" id="{3C446DCA-0E88-AD36-5E9B-A3A7B4453360}"/>
              </a:ext>
            </a:extLst>
          </p:cNvPr>
          <p:cNvSpPr txBox="1">
            <a:spLocks/>
          </p:cNvSpPr>
          <p:nvPr/>
        </p:nvSpPr>
        <p:spPr>
          <a:xfrm>
            <a:off x="971550" y="1520825"/>
            <a:ext cx="7772400" cy="3816350"/>
          </a:xfrm>
          <a:prstGeom prst="rect">
            <a:avLst/>
          </a:prstGeom>
        </p:spPr>
        <p:txBody>
          <a:bodyPr/>
          <a:lstStyle>
            <a:lvl1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rgbClr val="FFFF00"/>
                </a:solidFill>
                <a:latin typeface="+mj-lt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5pPr>
            <a:lvl6pPr marL="4572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6pPr>
            <a:lvl7pPr marL="9144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7pPr>
            <a:lvl8pPr marL="13716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8pPr>
            <a:lvl9pPr marL="1828800" algn="ctr" rtl="0" fontAlgn="base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2"/>
                </a:solidFill>
                <a:latin typeface="Arial" charset="0"/>
                <a:ea typeface="ＭＳ Ｐゴシック" charset="0"/>
              </a:defRPr>
            </a:lvl9pPr>
          </a:lstStyle>
          <a:p>
            <a:pPr>
              <a:defRPr/>
            </a:pPr>
            <a:endParaRPr lang="en-US" sz="3600" kern="0" dirty="0">
              <a:ea typeface="ＭＳ Ｐゴシック"/>
            </a:endParaRPr>
          </a:p>
        </p:txBody>
      </p:sp>
      <p:sp>
        <p:nvSpPr>
          <p:cNvPr id="44035" name="TextBox 4">
            <a:extLst>
              <a:ext uri="{FF2B5EF4-FFF2-40B4-BE49-F238E27FC236}">
                <a16:creationId xmlns:a16="http://schemas.microsoft.com/office/drawing/2014/main" id="{B1B4D4FC-52B5-909A-2544-9FAE97573B96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15616" y="1268760"/>
            <a:ext cx="7196137" cy="24314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endParaRPr lang="en-AU" altLang="en-US" sz="3200" b="1" dirty="0">
              <a:solidFill>
                <a:srgbClr val="FFFF00"/>
              </a:solidFill>
              <a:ea typeface="ＭＳ Ｐゴシック" panose="020B0600070205080204" pitchFamily="34" charset="-128"/>
            </a:endParaRPr>
          </a:p>
          <a:p>
            <a:pPr algn="ctr"/>
            <a:r>
              <a:rPr lang="en-AU" altLang="en-US" sz="32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Closing</a:t>
            </a:r>
          </a:p>
          <a:p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endParaRPr lang="en-AU" sz="2000" dirty="0">
              <a:solidFill>
                <a:srgbClr val="FFFF00"/>
              </a:solidFill>
              <a:latin typeface="+mn-lt"/>
              <a:ea typeface="Calibri" panose="020F0502020204030204" pitchFamily="34" charset="0"/>
            </a:endParaRPr>
          </a:p>
          <a:p>
            <a:endParaRPr lang="en-AU" sz="2000" dirty="0">
              <a:solidFill>
                <a:srgbClr val="FFFF00"/>
              </a:solidFill>
              <a:effectLst/>
              <a:latin typeface="+mn-lt"/>
              <a:ea typeface="Calibri" panose="020F0502020204030204" pitchFamily="34" charset="0"/>
            </a:endParaRPr>
          </a:p>
          <a:p>
            <a:pPr algn="ctr"/>
            <a:r>
              <a:rPr lang="en-AU" altLang="en-US" sz="28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Thank you!</a:t>
            </a:r>
          </a:p>
        </p:txBody>
      </p:sp>
    </p:spTree>
    <p:extLst>
      <p:ext uri="{BB962C8B-B14F-4D97-AF65-F5344CB8AC3E}">
        <p14:creationId xmlns:p14="http://schemas.microsoft.com/office/powerpoint/2010/main" val="435018665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8D5799-8241-CB4D-DE35-55DA8C2CB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365125"/>
            <a:ext cx="8191822" cy="2055763"/>
          </a:xfrm>
        </p:spPr>
        <p:txBody>
          <a:bodyPr/>
          <a:lstStyle/>
          <a:p>
            <a:pPr marL="0" marR="0" lvl="0" indent="0" defTabSz="914400" rtl="0" eaLnBrk="1" fontAlgn="base" latinLnBrk="0" hangingPunct="1">
              <a:lnSpc>
                <a:spcPct val="100000"/>
              </a:lnSpc>
              <a:spcBef>
                <a:spcPts val="1000"/>
              </a:spcBef>
              <a:spcAft>
                <a:spcPct val="0"/>
              </a:spcAft>
              <a:tabLst/>
              <a:defRPr/>
            </a:pPr>
            <a:r>
              <a:rPr kumimoji="0" lang="en-AU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HERDSA Executive Meeting</a:t>
            </a:r>
            <a:br>
              <a:rPr kumimoji="0" lang="en-AU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kumimoji="0" lang="en-AU" altLang="en-US" sz="36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2-3 July </a:t>
            </a:r>
            <a:r>
              <a:rPr lang="en-AU" altLang="en-US" sz="3600" b="1" dirty="0">
                <a:solidFill>
                  <a:srgbClr val="FFFF00"/>
                </a:solidFill>
                <a:ea typeface="ＭＳ Ｐゴシック" panose="020B0600070205080204" pitchFamily="34" charset="-128"/>
              </a:rPr>
              <a:t>2023</a:t>
            </a:r>
            <a:br>
              <a:rPr kumimoji="0" lang="en-AU" altLang="en-US" sz="44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br>
              <a:rPr kumimoji="0" lang="en-AU" altLang="en-US" sz="2000" b="1" i="0" u="none" strike="noStrike" kern="1200" cap="none" spc="0" normalizeH="0" baseline="0" noProof="0" dirty="0">
                <a:ln>
                  <a:noFill/>
                </a:ln>
                <a:solidFill>
                  <a:srgbClr val="FFFF00"/>
                </a:solidFill>
                <a:effectLst/>
                <a:uLnTx/>
                <a:uFillTx/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lang="en-AU" altLang="en-US" sz="20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Currently 5 Universities have taken up Group Memberships</a:t>
            </a:r>
            <a:br>
              <a:rPr lang="en-AU" altLang="en-US" sz="20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</a:br>
            <a:r>
              <a:rPr lang="en-AU" altLang="en-US" sz="2000" b="1" dirty="0">
                <a:solidFill>
                  <a:srgbClr val="FFFF00"/>
                </a:solidFill>
                <a:latin typeface="Arial" panose="020B0604020202020204" pitchFamily="34" charset="0"/>
                <a:ea typeface="ＭＳ Ｐゴシック" panose="020B0600070205080204" pitchFamily="34" charset="-128"/>
                <a:cs typeface="+mn-cs"/>
              </a:rPr>
              <a:t>UWA, ECU, Deakin, Auckland, SA</a:t>
            </a:r>
            <a:endParaRPr lang="en-AU" dirty="0"/>
          </a:p>
        </p:txBody>
      </p:sp>
      <p:sp>
        <p:nvSpPr>
          <p:cNvPr id="6" name="Rectangle 1">
            <a:extLst>
              <a:ext uri="{FF2B5EF4-FFF2-40B4-BE49-F238E27FC236}">
                <a16:creationId xmlns:a16="http://schemas.microsoft.com/office/drawing/2014/main" id="{AD427D57-8E98-EF5D-A3C3-833BC40B8BCB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en-AU"/>
          </a:p>
        </p:txBody>
      </p:sp>
      <p:graphicFrame>
        <p:nvGraphicFramePr>
          <p:cNvPr id="12" name="Table 12">
            <a:extLst>
              <a:ext uri="{FF2B5EF4-FFF2-40B4-BE49-F238E27FC236}">
                <a16:creationId xmlns:a16="http://schemas.microsoft.com/office/drawing/2014/main" id="{7C9719EB-B4C1-C6E6-52BD-BFE9CC81FBE6}"/>
              </a:ext>
            </a:extLst>
          </p:cNvPr>
          <p:cNvGraphicFramePr>
            <a:graphicFrameLocks noGrp="1"/>
          </p:cNvGraphicFramePr>
          <p:nvPr/>
        </p:nvGraphicFramePr>
        <p:xfrm>
          <a:off x="179511" y="2637229"/>
          <a:ext cx="8784977" cy="322782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28325">
                  <a:extLst>
                    <a:ext uri="{9D8B030D-6E8A-4147-A177-3AD203B41FA5}">
                      <a16:colId xmlns:a16="http://schemas.microsoft.com/office/drawing/2014/main" val="964746648"/>
                    </a:ext>
                  </a:extLst>
                </a:gridCol>
                <a:gridCol w="1934786">
                  <a:extLst>
                    <a:ext uri="{9D8B030D-6E8A-4147-A177-3AD203B41FA5}">
                      <a16:colId xmlns:a16="http://schemas.microsoft.com/office/drawing/2014/main" val="174855804"/>
                    </a:ext>
                  </a:extLst>
                </a:gridCol>
                <a:gridCol w="1960933">
                  <a:extLst>
                    <a:ext uri="{9D8B030D-6E8A-4147-A177-3AD203B41FA5}">
                      <a16:colId xmlns:a16="http://schemas.microsoft.com/office/drawing/2014/main" val="4205143252"/>
                    </a:ext>
                  </a:extLst>
                </a:gridCol>
                <a:gridCol w="1960933">
                  <a:extLst>
                    <a:ext uri="{9D8B030D-6E8A-4147-A177-3AD203B41FA5}">
                      <a16:colId xmlns:a16="http://schemas.microsoft.com/office/drawing/2014/main" val="1428225984"/>
                    </a:ext>
                  </a:extLst>
                </a:gridCol>
              </a:tblGrid>
              <a:tr h="576064">
                <a:tc gridSpan="4">
                  <a:txBody>
                    <a:bodyPr/>
                    <a:lstStyle/>
                    <a:p>
                      <a:pPr algn="ctr"/>
                      <a:r>
                        <a:rPr lang="en-AU" sz="2400" dirty="0">
                          <a:solidFill>
                            <a:schemeClr val="tx1"/>
                          </a:solidFill>
                        </a:rPr>
                        <a:t>HERDSA Group Membership</a:t>
                      </a:r>
                    </a:p>
                  </a:txBody>
                  <a:tcPr>
                    <a:solidFill>
                      <a:srgbClr val="F5F3AB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A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292463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Group Membership 1 year</a:t>
                      </a:r>
                    </a:p>
                    <a:p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b="1" dirty="0"/>
                        <a:t>10</a:t>
                      </a:r>
                      <a:r>
                        <a:rPr lang="en-AU" dirty="0"/>
                        <a:t> members</a:t>
                      </a:r>
                    </a:p>
                    <a:p>
                      <a:r>
                        <a:rPr lang="en-AU" dirty="0"/>
                        <a:t>$</a:t>
                      </a:r>
                      <a:r>
                        <a:rPr lang="en-AU" b="1" dirty="0"/>
                        <a:t>1435</a:t>
                      </a:r>
                      <a:r>
                        <a:rPr lang="en-AU" dirty="0"/>
                        <a:t> ($1650)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b="1" dirty="0"/>
                        <a:t>20</a:t>
                      </a:r>
                      <a:r>
                        <a:rPr lang="en-AU" dirty="0"/>
                        <a:t> Members</a:t>
                      </a:r>
                    </a:p>
                    <a:p>
                      <a:pPr marL="0" indent="0">
                        <a:buNone/>
                      </a:pPr>
                      <a:r>
                        <a:rPr lang="en-AU" dirty="0"/>
                        <a:t>$</a:t>
                      </a:r>
                      <a:r>
                        <a:rPr lang="en-AU" b="1" dirty="0"/>
                        <a:t>2870</a:t>
                      </a:r>
                      <a:r>
                        <a:rPr lang="en-AU" dirty="0"/>
                        <a:t> ($3300)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indent="0">
                        <a:buNone/>
                      </a:pPr>
                      <a:r>
                        <a:rPr lang="en-AU" b="1" dirty="0"/>
                        <a:t>30</a:t>
                      </a:r>
                      <a:r>
                        <a:rPr lang="en-AU" dirty="0"/>
                        <a:t> Members</a:t>
                      </a:r>
                    </a:p>
                    <a:p>
                      <a:pPr marL="0" indent="0">
                        <a:buNone/>
                      </a:pPr>
                      <a:r>
                        <a:rPr lang="en-AU" dirty="0"/>
                        <a:t>$</a:t>
                      </a:r>
                      <a:r>
                        <a:rPr lang="en-AU" b="1" dirty="0"/>
                        <a:t>4260</a:t>
                      </a:r>
                      <a:r>
                        <a:rPr lang="en-AU" dirty="0"/>
                        <a:t> ($4950)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8502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AU" dirty="0"/>
                        <a:t>Other Benefits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free pre-conference workshop </a:t>
                      </a:r>
                    </a:p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1 free Associate Fellowship application ($110)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free pre-conference workshops </a:t>
                      </a:r>
                    </a:p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 free Associate Fellowship applications ($220) </a:t>
                      </a:r>
                      <a:endParaRPr lang="en-AU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free pre-conference workshops </a:t>
                      </a:r>
                    </a:p>
                    <a:p>
                      <a:r>
                        <a:rPr lang="en-AU" sz="1800" kern="1200" dirty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3 free Associate Fellowship applications ($330) </a:t>
                      </a:r>
                      <a:endParaRPr lang="en-A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3516708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081620571"/>
      </p:ext>
    </p:extLst>
  </p:cSld>
  <p:clrMapOvr>
    <a:masterClrMapping/>
  </p:clrMapOvr>
</p:sld>
</file>

<file path=ppt/theme/theme1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ERDSAPowerpoint">
  <a:themeElements>
    <a:clrScheme name="HERDSAPowerpoint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HERDSAPowerpoint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>
    <a:extraClrScheme>
      <a:clrScheme name="HERDSAPowerpoint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HERDSAPowerpoint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HERDSAPowerpoint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Arial"/>
      </a:majorFont>
      <a:minorFont>
        <a:latin typeface="Arial"/>
        <a:ea typeface=""/>
        <a:cs typeface="Arial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9507</TotalTime>
  <Words>2647</Words>
  <Application>Microsoft Office PowerPoint</Application>
  <PresentationFormat>On-screen Show (4:3)</PresentationFormat>
  <Paragraphs>485</Paragraphs>
  <Slides>37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37</vt:i4>
      </vt:variant>
    </vt:vector>
  </HeadingPairs>
  <TitlesOfParts>
    <vt:vector size="45" baseType="lpstr">
      <vt:lpstr>Arial</vt:lpstr>
      <vt:lpstr>Calibri</vt:lpstr>
      <vt:lpstr>Greycliff CF</vt:lpstr>
      <vt:lpstr>Kabel Bk BT</vt:lpstr>
      <vt:lpstr>Source Sans Pro</vt:lpstr>
      <vt:lpstr>Default Design</vt:lpstr>
      <vt:lpstr>HERDSAPowerpoint</vt:lpstr>
      <vt:lpstr>1_Default Design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HERDSA AGM 2-3 July 2023 Queensland Exhibition &amp; Convention Centre </vt:lpstr>
      <vt:lpstr>Overview of Accounts</vt:lpstr>
      <vt:lpstr>Principles</vt:lpstr>
      <vt:lpstr>HERDSA Office Accounts Audit</vt:lpstr>
      <vt:lpstr>Major Income Sources</vt:lpstr>
      <vt:lpstr>PowerPoint Presentation</vt:lpstr>
      <vt:lpstr>PowerPoint Presentation</vt:lpstr>
      <vt:lpstr>Australian Branches  Funds held in Trust</vt:lpstr>
      <vt:lpstr>HERDSA BANK ACCOUNTS</vt:lpstr>
      <vt:lpstr>Recommendations for ratification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HERDSA Executive Meeting 2-3 July 2023  Currently 5 Universities have taken up Group Memberships UWA, ECU, Deakin, Auckland, SA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Rachel</dc:creator>
  <cp:lastModifiedBy>Kogi Naidoo</cp:lastModifiedBy>
  <cp:revision>309</cp:revision>
  <dcterms:created xsi:type="dcterms:W3CDTF">2008-06-22T07:12:23Z</dcterms:created>
  <dcterms:modified xsi:type="dcterms:W3CDTF">2023-07-05T05:11:04Z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bd9e4d68-54d0-40a5-8c9a-85a36c87352c_Enabled">
    <vt:lpwstr>true</vt:lpwstr>
  </property>
  <property fmtid="{D5CDD505-2E9C-101B-9397-08002B2CF9AE}" pid="3" name="MSIP_Label_bd9e4d68-54d0-40a5-8c9a-85a36c87352c_SetDate">
    <vt:lpwstr>2023-05-24T05:14:44Z</vt:lpwstr>
  </property>
  <property fmtid="{D5CDD505-2E9C-101B-9397-08002B2CF9AE}" pid="4" name="MSIP_Label_bd9e4d68-54d0-40a5-8c9a-85a36c87352c_Method">
    <vt:lpwstr>Standard</vt:lpwstr>
  </property>
  <property fmtid="{D5CDD505-2E9C-101B-9397-08002B2CF9AE}" pid="5" name="MSIP_Label_bd9e4d68-54d0-40a5-8c9a-85a36c87352c_Name">
    <vt:lpwstr>Unclassified</vt:lpwstr>
  </property>
  <property fmtid="{D5CDD505-2E9C-101B-9397-08002B2CF9AE}" pid="6" name="MSIP_Label_bd9e4d68-54d0-40a5-8c9a-85a36c87352c_SiteId">
    <vt:lpwstr>388728e1-bbd0-4378-98dc-f8682e644300</vt:lpwstr>
  </property>
  <property fmtid="{D5CDD505-2E9C-101B-9397-08002B2CF9AE}" pid="7" name="MSIP_Label_bd9e4d68-54d0-40a5-8c9a-85a36c87352c_ActionId">
    <vt:lpwstr>df2d4919-926a-46a1-9229-9a3d8a320f3c</vt:lpwstr>
  </property>
  <property fmtid="{D5CDD505-2E9C-101B-9397-08002B2CF9AE}" pid="8" name="MSIP_Label_bd9e4d68-54d0-40a5-8c9a-85a36c87352c_ContentBits">
    <vt:lpwstr>0</vt:lpwstr>
  </property>
</Properties>
</file>